
<file path=[Content_Types].xml><?xml version="1.0" encoding="utf-8"?>
<Types xmlns="http://schemas.openxmlformats.org/package/2006/content-types">
  <Default Extension="png" ContentType="image/png"/>
  <Default Extension="tmp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entation.xml" ContentType="application/vnd.openxmlformats-officedocument.presentationml.presentation.main+xml"/>
  <Override PartName="/ppt/slides/slide16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slideLayouts/slideLayout12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handoutMasterIdLst>
    <p:handoutMasterId r:id="rId19"/>
  </p:handoutMasterIdLst>
  <p:sldIdLst>
    <p:sldId id="379" r:id="rId2"/>
    <p:sldId id="499" r:id="rId3"/>
    <p:sldId id="501" r:id="rId4"/>
    <p:sldId id="500" r:id="rId5"/>
    <p:sldId id="390" r:id="rId6"/>
    <p:sldId id="382" r:id="rId7"/>
    <p:sldId id="483" r:id="rId8"/>
    <p:sldId id="482" r:id="rId9"/>
    <p:sldId id="416" r:id="rId10"/>
    <p:sldId id="411" r:id="rId11"/>
    <p:sldId id="376" r:id="rId12"/>
    <p:sldId id="502" r:id="rId13"/>
    <p:sldId id="389" r:id="rId14"/>
    <p:sldId id="503" r:id="rId15"/>
    <p:sldId id="504" r:id="rId16"/>
    <p:sldId id="505" r:id="rId17"/>
  </p:sldIdLst>
  <p:sldSz cx="12192000" cy="6858000"/>
  <p:notesSz cx="6799263" cy="99298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>
          <p15:clr>
            <a:srgbClr val="A4A3A4"/>
          </p15:clr>
        </p15:guide>
        <p15:guide id="2" pos="2142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uillaume PONS" initials="GPONS" lastIdx="2" clrIdx="0"/>
  <p:cmAuthor id="1" name="Brigitte ALEXANDRE" initials="BA" lastIdx="0" clrIdx="1"/>
  <p:cmAuthor id="2" name="FARIS Sophie" initials="FS" lastIdx="3" clrIdx="2"/>
  <p:cmAuthor id="3" name="COLOMB Cyril" initials="CC" lastIdx="7" clrIdx="3"/>
  <p:cmAuthor id="4" name="ROZIER-CHABERT Maryse" initials="RM" lastIdx="5" clrIdx="4">
    <p:extLst>
      <p:ext uri="{19B8F6BF-5375-455C-9EA6-DF929625EA0E}">
        <p15:presenceInfo xmlns:p15="http://schemas.microsoft.com/office/powerpoint/2012/main" userId="S::maryse.rozier-chabert@societedugrandparis.fr::233e3bd7-5db8-4487-9bf0-ed6da7d582e7" providerId="AD"/>
      </p:ext>
    </p:extLst>
  </p:cmAuthor>
  <p:cmAuthor id="5" name="BESSE Pierre-Julien" initials="BP" lastIdx="4" clrIdx="5">
    <p:extLst>
      <p:ext uri="{19B8F6BF-5375-455C-9EA6-DF929625EA0E}">
        <p15:presenceInfo xmlns:p15="http://schemas.microsoft.com/office/powerpoint/2012/main" userId="S::pierre-julien.besse@societedugrandparis.fr::3e48c086-b666-45ee-9b8d-d846523a86e5" providerId="AD"/>
      </p:ext>
    </p:extLst>
  </p:cmAuthor>
  <p:cmAuthor id="6" name="DEKOCK Josselin" initials="DJ" lastIdx="2" clrIdx="6">
    <p:extLst>
      <p:ext uri="{19B8F6BF-5375-455C-9EA6-DF929625EA0E}">
        <p15:presenceInfo xmlns:p15="http://schemas.microsoft.com/office/powerpoint/2012/main" userId="S::josselin.dekock@societedugrandparis.fr::c5a47d86-4df3-4dc0-96df-92c298b3b54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CA7F"/>
    <a:srgbClr val="FFFFFF"/>
    <a:srgbClr val="134EA2"/>
    <a:srgbClr val="FF6C2C"/>
    <a:srgbClr val="FF9F36"/>
    <a:srgbClr val="E5EDD3"/>
    <a:srgbClr val="7384E1"/>
    <a:srgbClr val="FF6771"/>
    <a:srgbClr val="43B7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Style léger 1 - Accentuation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94" autoAdjust="0"/>
    <p:restoredTop sz="89410" autoAdjust="0"/>
  </p:normalViewPr>
  <p:slideViewPr>
    <p:cSldViewPr snapToGrid="0">
      <p:cViewPr>
        <p:scale>
          <a:sx n="66" d="100"/>
          <a:sy n="66" d="100"/>
        </p:scale>
        <p:origin x="1020" y="12"/>
      </p:cViewPr>
      <p:guideLst>
        <p:guide orient="horz" pos="2183"/>
        <p:guide pos="3840"/>
      </p:guideLst>
    </p:cSldViewPr>
  </p:slideViewPr>
  <p:outlineViewPr>
    <p:cViewPr>
      <p:scale>
        <a:sx n="33" d="100"/>
        <a:sy n="33" d="100"/>
      </p:scale>
      <p:origin x="0" y="-133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9" d="100"/>
          <a:sy n="59" d="100"/>
        </p:scale>
        <p:origin x="-3216" y="-82"/>
      </p:cViewPr>
      <p:guideLst>
        <p:guide orient="horz" pos="3128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customXml" Target="../customXml/item2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28" Type="http://schemas.openxmlformats.org/officeDocument/2006/relationships/customXml" Target="../customXml/item4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Relationship Id="rId27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97566A-4435-44AE-90DE-C57DBD7A0442}" type="datetimeFigureOut">
              <a:rPr lang="fr-FR" smtClean="0"/>
              <a:t>24/11/2020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BB362F-44B8-4DCF-BB75-66EBB24941F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3173484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1BF14F-9082-4D55-891C-736B45C49D9C}" type="datetimeFigureOut">
              <a:rPr lang="fr-FR" smtClean="0"/>
              <a:t>24/11/2020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62F30B-7685-4BD8-8B16-26361DA09A13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531533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2F30B-7685-4BD8-8B16-26361DA09A13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4699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62F30B-7685-4BD8-8B16-26361DA09A13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14944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62F30B-7685-4BD8-8B16-26361DA09A13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14944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62F30B-7685-4BD8-8B16-26361DA09A13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41674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2F30B-7685-4BD8-8B16-26361DA09A13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88559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2F30B-7685-4BD8-8B16-26361DA09A13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89984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2F30B-7685-4BD8-8B16-26361DA09A13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2972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2F30B-7685-4BD8-8B16-26361DA09A13}" type="slidenum">
              <a:rPr lang="fr-FR" smtClean="0"/>
              <a:t>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186661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2F30B-7685-4BD8-8B16-26361DA09A13}" type="slidenum">
              <a:rPr lang="fr-FR" smtClean="0"/>
              <a:t>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186661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2F30B-7685-4BD8-8B16-26361DA09A13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86661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62F30B-7685-4BD8-8B16-26361DA09A13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14944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800"/>
              </a:spcBef>
            </a:pPr>
            <a:endParaRPr lang="fr-FR" sz="1200" dirty="0"/>
          </a:p>
          <a:p>
            <a:pPr lvl="0"/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62F30B-7685-4BD8-8B16-26361DA09A13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14944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0710333" y="59268"/>
            <a:ext cx="1380067" cy="804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-152400" y="-114300"/>
            <a:ext cx="12515851" cy="6110228"/>
          </a:xfrm>
          <a:prstGeom prst="rect">
            <a:avLst/>
          </a:prstGeom>
          <a:solidFill>
            <a:srgbClr val="1852A3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22" name="Rectangle 21"/>
          <p:cNvSpPr/>
          <p:nvPr userDrawn="1"/>
        </p:nvSpPr>
        <p:spPr>
          <a:xfrm>
            <a:off x="-152400" y="-114300"/>
            <a:ext cx="6827520" cy="40211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3" name="Rectangle 22"/>
          <p:cNvSpPr/>
          <p:nvPr userDrawn="1"/>
        </p:nvSpPr>
        <p:spPr>
          <a:xfrm>
            <a:off x="5503992" y="2058921"/>
            <a:ext cx="6859465" cy="4289458"/>
          </a:xfrm>
          <a:prstGeom prst="rect">
            <a:avLst/>
          </a:prstGeom>
          <a:solidFill>
            <a:srgbClr val="134EA2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24" name="Titre 1"/>
          <p:cNvSpPr>
            <a:spLocks noGrp="1"/>
          </p:cNvSpPr>
          <p:nvPr>
            <p:ph type="ctrTitle"/>
          </p:nvPr>
        </p:nvSpPr>
        <p:spPr>
          <a:xfrm>
            <a:off x="5849192" y="2362193"/>
            <a:ext cx="5791200" cy="2387600"/>
          </a:xfrm>
        </p:spPr>
        <p:txBody>
          <a:bodyPr anchor="b"/>
          <a:lstStyle>
            <a:lvl1pPr algn="l">
              <a:defRPr sz="6000" b="1" u="sng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25" name="Sous-titre 2"/>
          <p:cNvSpPr>
            <a:spLocks noGrp="1"/>
          </p:cNvSpPr>
          <p:nvPr>
            <p:ph type="subTitle" idx="1"/>
          </p:nvPr>
        </p:nvSpPr>
        <p:spPr>
          <a:xfrm>
            <a:off x="5849192" y="4784659"/>
            <a:ext cx="5791200" cy="7032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cxnSp>
        <p:nvCxnSpPr>
          <p:cNvPr id="26" name="Connecteur droit 25"/>
          <p:cNvCxnSpPr/>
          <p:nvPr userDrawn="1"/>
        </p:nvCxnSpPr>
        <p:spPr>
          <a:xfrm>
            <a:off x="5697912" y="3138421"/>
            <a:ext cx="0" cy="197967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Image 2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079" y="654706"/>
            <a:ext cx="2980124" cy="1883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58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1346349" y="6311396"/>
            <a:ext cx="473184" cy="382703"/>
          </a:xfrm>
          <a:prstGeom prst="rect">
            <a:avLst/>
          </a:prstGeom>
          <a:solidFill>
            <a:srgbClr val="134EA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11550393" y="6189474"/>
            <a:ext cx="473184" cy="382703"/>
          </a:xfrm>
          <a:prstGeom prst="rect">
            <a:avLst/>
          </a:prstGeom>
          <a:solidFill>
            <a:srgbClr val="134EA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>
              <a:solidFill>
                <a:prstClr val="white"/>
              </a:solidFill>
            </a:endParaRPr>
          </a:p>
        </p:txBody>
      </p:sp>
      <p:sp>
        <p:nvSpPr>
          <p:cNvPr id="15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11346351" y="6312142"/>
            <a:ext cx="495364" cy="3819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1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defRPr>
            </a:lvl1pPr>
          </a:lstStyle>
          <a:p>
            <a:fld id="{6EC7BAE9-6DCB-4F50-B97D-848F6CEC23CD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24" name="Espace réservé du contenu 2"/>
          <p:cNvSpPr>
            <a:spLocks noGrp="1"/>
          </p:cNvSpPr>
          <p:nvPr>
            <p:ph idx="1"/>
          </p:nvPr>
        </p:nvSpPr>
        <p:spPr>
          <a:xfrm>
            <a:off x="550864" y="1627592"/>
            <a:ext cx="10837861" cy="4501746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800"/>
            </a:lvl1pPr>
            <a:lvl2pPr>
              <a:lnSpc>
                <a:spcPct val="100000"/>
              </a:lnSpc>
              <a:defRPr sz="1500"/>
            </a:lvl2pPr>
            <a:lvl3pPr>
              <a:lnSpc>
                <a:spcPct val="100000"/>
              </a:lnSpc>
              <a:defRPr sz="1350"/>
            </a:lvl3pPr>
            <a:lvl4pPr>
              <a:lnSpc>
                <a:spcPct val="100000"/>
              </a:lnSpc>
              <a:defRPr sz="1200"/>
            </a:lvl4pPr>
            <a:lvl5pPr>
              <a:lnSpc>
                <a:spcPct val="100000"/>
              </a:lnSpc>
              <a:defRPr sz="1200"/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6" name="Titre 1"/>
          <p:cNvSpPr>
            <a:spLocks noGrp="1"/>
          </p:cNvSpPr>
          <p:nvPr>
            <p:ph type="title"/>
          </p:nvPr>
        </p:nvSpPr>
        <p:spPr>
          <a:xfrm>
            <a:off x="553309" y="76208"/>
            <a:ext cx="8957059" cy="1170663"/>
          </a:xfrm>
        </p:spPr>
        <p:txBody>
          <a:bodyPr>
            <a:normAutofit/>
          </a:bodyPr>
          <a:lstStyle>
            <a:lvl1pPr>
              <a:defRPr sz="2700" b="1" u="none">
                <a:solidFill>
                  <a:srgbClr val="134EA2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cxnSp>
        <p:nvCxnSpPr>
          <p:cNvPr id="9" name="Connecteur droit 8"/>
          <p:cNvCxnSpPr/>
          <p:nvPr userDrawn="1"/>
        </p:nvCxnSpPr>
        <p:spPr>
          <a:xfrm>
            <a:off x="550864" y="1246864"/>
            <a:ext cx="10837861" cy="0"/>
          </a:xfrm>
          <a:prstGeom prst="line">
            <a:avLst/>
          </a:prstGeom>
          <a:ln w="28575">
            <a:solidFill>
              <a:srgbClr val="134EA2"/>
            </a:solidFill>
            <a:headEnd type="diamond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0620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653" userDrawn="1">
          <p15:clr>
            <a:srgbClr val="FBAE40"/>
          </p15:clr>
        </p15:guide>
        <p15:guide id="4" orient="horz" pos="4224" userDrawn="1">
          <p15:clr>
            <a:srgbClr val="FBAE40"/>
          </p15:clr>
        </p15:guide>
        <p15:guide id="5" orient="horz" pos="1026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, ST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1346349" y="6311396"/>
            <a:ext cx="381600" cy="382703"/>
          </a:xfrm>
          <a:prstGeom prst="rect">
            <a:avLst/>
          </a:prstGeom>
          <a:solidFill>
            <a:srgbClr val="134EA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11550393" y="6189474"/>
            <a:ext cx="381600" cy="382703"/>
          </a:xfrm>
          <a:prstGeom prst="rect">
            <a:avLst/>
          </a:prstGeom>
          <a:solidFill>
            <a:srgbClr val="134EA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>
              <a:solidFill>
                <a:prstClr val="white"/>
              </a:solidFill>
            </a:endParaRPr>
          </a:p>
        </p:txBody>
      </p:sp>
      <p:sp>
        <p:nvSpPr>
          <p:cNvPr id="26" name="Espace réservé du contenu 2"/>
          <p:cNvSpPr>
            <a:spLocks noGrp="1"/>
          </p:cNvSpPr>
          <p:nvPr>
            <p:ph idx="1"/>
          </p:nvPr>
        </p:nvSpPr>
        <p:spPr>
          <a:xfrm>
            <a:off x="550864" y="1628777"/>
            <a:ext cx="10837861" cy="4500563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5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11346354" y="6308056"/>
            <a:ext cx="487751" cy="3860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1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defRPr>
            </a:lvl1pPr>
          </a:lstStyle>
          <a:p>
            <a:fld id="{6EC7BAE9-6DCB-4F50-B97D-848F6CEC23CD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35" name="Espace réservé du texte 4"/>
          <p:cNvSpPr>
            <a:spLocks noGrp="1"/>
          </p:cNvSpPr>
          <p:nvPr>
            <p:ph type="body" sz="quarter" idx="16"/>
          </p:nvPr>
        </p:nvSpPr>
        <p:spPr>
          <a:xfrm>
            <a:off x="567494" y="819304"/>
            <a:ext cx="9401775" cy="514350"/>
          </a:xfrm>
        </p:spPr>
        <p:txBody>
          <a:bodyPr/>
          <a:lstStyle>
            <a:lvl1pPr marL="0" indent="0">
              <a:buNone/>
              <a:defRPr sz="1800" b="1" u="none" cap="none" baseline="0"/>
            </a:lvl1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cxnSp>
        <p:nvCxnSpPr>
          <p:cNvPr id="22" name="Connecteur droit 21"/>
          <p:cNvCxnSpPr/>
          <p:nvPr userDrawn="1"/>
        </p:nvCxnSpPr>
        <p:spPr>
          <a:xfrm>
            <a:off x="550864" y="1246864"/>
            <a:ext cx="10837861" cy="0"/>
          </a:xfrm>
          <a:prstGeom prst="line">
            <a:avLst/>
          </a:prstGeom>
          <a:ln w="28575">
            <a:solidFill>
              <a:srgbClr val="134EA2"/>
            </a:solidFill>
            <a:headEnd type="diamond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re 1"/>
          <p:cNvSpPr>
            <a:spLocks noGrp="1"/>
          </p:cNvSpPr>
          <p:nvPr>
            <p:ph type="title"/>
          </p:nvPr>
        </p:nvSpPr>
        <p:spPr>
          <a:xfrm>
            <a:off x="553309" y="76201"/>
            <a:ext cx="8957059" cy="881332"/>
          </a:xfrm>
        </p:spPr>
        <p:txBody>
          <a:bodyPr>
            <a:normAutofit/>
          </a:bodyPr>
          <a:lstStyle>
            <a:lvl1pPr>
              <a:defRPr sz="2700" b="1" u="none">
                <a:solidFill>
                  <a:srgbClr val="134EA2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4312302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orient="horz" pos="4224" userDrawn="1">
          <p15:clr>
            <a:srgbClr val="FBAE40"/>
          </p15:clr>
        </p15:guide>
        <p15:guide id="4" pos="5653" userDrawn="1">
          <p15:clr>
            <a:srgbClr val="FBAE40"/>
          </p15:clr>
        </p15:guide>
        <p15:guide id="5" orient="horz" pos="1026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11346349" y="6311396"/>
            <a:ext cx="473184" cy="382703"/>
          </a:xfrm>
          <a:prstGeom prst="rect">
            <a:avLst/>
          </a:prstGeom>
          <a:solidFill>
            <a:srgbClr val="134EA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11550393" y="6189474"/>
            <a:ext cx="473184" cy="382703"/>
          </a:xfrm>
          <a:prstGeom prst="rect">
            <a:avLst/>
          </a:prstGeom>
          <a:solidFill>
            <a:srgbClr val="134EA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>
              <a:solidFill>
                <a:prstClr val="white"/>
              </a:solidFill>
            </a:endParaRPr>
          </a:p>
        </p:txBody>
      </p:sp>
      <p:sp>
        <p:nvSpPr>
          <p:cNvPr id="24" name="Espace réservé du texte 2"/>
          <p:cNvSpPr>
            <a:spLocks noGrp="1"/>
          </p:cNvSpPr>
          <p:nvPr>
            <p:ph type="body" idx="1"/>
          </p:nvPr>
        </p:nvSpPr>
        <p:spPr>
          <a:xfrm>
            <a:off x="550865" y="1627594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28" name="Espace réservé du contenu 3"/>
          <p:cNvSpPr>
            <a:spLocks noGrp="1"/>
          </p:cNvSpPr>
          <p:nvPr>
            <p:ph sz="half" idx="2"/>
          </p:nvPr>
        </p:nvSpPr>
        <p:spPr>
          <a:xfrm>
            <a:off x="550865" y="2594344"/>
            <a:ext cx="5157787" cy="3534994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500">
                <a:solidFill>
                  <a:schemeClr val="tx1"/>
                </a:solidFill>
              </a:defRPr>
            </a:lvl2pPr>
            <a:lvl3pPr>
              <a:defRPr sz="135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9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3" y="1627594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30" name="Espace réservé du contenu 5"/>
          <p:cNvSpPr>
            <a:spLocks noGrp="1"/>
          </p:cNvSpPr>
          <p:nvPr>
            <p:ph sz="quarter" idx="16"/>
          </p:nvPr>
        </p:nvSpPr>
        <p:spPr>
          <a:xfrm>
            <a:off x="6172203" y="2594344"/>
            <a:ext cx="5183188" cy="3534994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500">
                <a:solidFill>
                  <a:schemeClr val="tx1"/>
                </a:solidFill>
              </a:defRPr>
            </a:lvl2pPr>
            <a:lvl3pPr>
              <a:defRPr sz="135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5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11346335" y="6312307"/>
            <a:ext cx="4848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1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defRPr>
            </a:lvl1pPr>
          </a:lstStyle>
          <a:p>
            <a:fld id="{6EC7BAE9-6DCB-4F50-B97D-848F6CEC23CD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16" name="Titre 1"/>
          <p:cNvSpPr>
            <a:spLocks noGrp="1"/>
          </p:cNvSpPr>
          <p:nvPr>
            <p:ph type="title"/>
          </p:nvPr>
        </p:nvSpPr>
        <p:spPr>
          <a:xfrm>
            <a:off x="553309" y="76201"/>
            <a:ext cx="8957059" cy="1148024"/>
          </a:xfrm>
        </p:spPr>
        <p:txBody>
          <a:bodyPr>
            <a:normAutofit/>
          </a:bodyPr>
          <a:lstStyle>
            <a:lvl1pPr>
              <a:defRPr sz="2700" b="1" u="none">
                <a:solidFill>
                  <a:srgbClr val="134EA2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cxnSp>
        <p:nvCxnSpPr>
          <p:cNvPr id="12" name="Connecteur droit 11"/>
          <p:cNvCxnSpPr/>
          <p:nvPr userDrawn="1"/>
        </p:nvCxnSpPr>
        <p:spPr>
          <a:xfrm>
            <a:off x="550864" y="1246864"/>
            <a:ext cx="10837861" cy="0"/>
          </a:xfrm>
          <a:prstGeom prst="line">
            <a:avLst/>
          </a:prstGeom>
          <a:ln w="28575">
            <a:solidFill>
              <a:srgbClr val="134EA2"/>
            </a:solidFill>
            <a:headEnd type="diamond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14609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3" orient="horz" pos="4224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  <p15:guide id="5" orient="horz" pos="1616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1346349" y="6311396"/>
            <a:ext cx="473184" cy="382703"/>
          </a:xfrm>
          <a:prstGeom prst="rect">
            <a:avLst/>
          </a:prstGeom>
          <a:solidFill>
            <a:srgbClr val="134EA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11550393" y="6189474"/>
            <a:ext cx="473184" cy="382703"/>
          </a:xfrm>
          <a:prstGeom prst="rect">
            <a:avLst/>
          </a:prstGeom>
          <a:solidFill>
            <a:srgbClr val="134EA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>
              <a:solidFill>
                <a:prstClr val="white"/>
              </a:solidFill>
            </a:endParaRPr>
          </a:p>
        </p:txBody>
      </p:sp>
      <p:sp>
        <p:nvSpPr>
          <p:cNvPr id="15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11346349" y="6312307"/>
            <a:ext cx="4853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1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defRPr>
            </a:lvl1pPr>
          </a:lstStyle>
          <a:p>
            <a:fld id="{6EC7BAE9-6DCB-4F50-B97D-848F6CEC23CD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553309" y="76208"/>
            <a:ext cx="8957059" cy="1170663"/>
          </a:xfrm>
        </p:spPr>
        <p:txBody>
          <a:bodyPr>
            <a:normAutofit/>
          </a:bodyPr>
          <a:lstStyle>
            <a:lvl1pPr>
              <a:defRPr sz="2700" b="1" u="none">
                <a:solidFill>
                  <a:srgbClr val="134EA2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cxnSp>
        <p:nvCxnSpPr>
          <p:cNvPr id="8" name="Connecteur droit 7"/>
          <p:cNvCxnSpPr/>
          <p:nvPr userDrawn="1"/>
        </p:nvCxnSpPr>
        <p:spPr>
          <a:xfrm>
            <a:off x="550864" y="1246864"/>
            <a:ext cx="10837861" cy="0"/>
          </a:xfrm>
          <a:prstGeom prst="line">
            <a:avLst/>
          </a:prstGeom>
          <a:ln w="28575">
            <a:solidFill>
              <a:srgbClr val="134EA2"/>
            </a:solidFill>
            <a:headEnd type="diamond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68171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653" userDrawn="1">
          <p15:clr>
            <a:srgbClr val="FBAE40"/>
          </p15:clr>
        </p15:guide>
        <p15:guide id="4" orient="horz" pos="4224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11346349" y="6311396"/>
            <a:ext cx="473184" cy="382703"/>
          </a:xfrm>
          <a:prstGeom prst="rect">
            <a:avLst/>
          </a:prstGeom>
          <a:solidFill>
            <a:srgbClr val="134EA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11550393" y="6189474"/>
            <a:ext cx="473184" cy="382703"/>
          </a:xfrm>
          <a:prstGeom prst="rect">
            <a:avLst/>
          </a:prstGeom>
          <a:solidFill>
            <a:srgbClr val="134EA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>
              <a:solidFill>
                <a:prstClr val="white"/>
              </a:solidFill>
            </a:endParaRPr>
          </a:p>
        </p:txBody>
      </p:sp>
      <p:sp>
        <p:nvSpPr>
          <p:cNvPr id="15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11346348" y="6320661"/>
            <a:ext cx="4829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bg1"/>
                </a:solidFill>
              </a:defRPr>
            </a:lvl1pPr>
          </a:lstStyle>
          <a:p>
            <a:fld id="{6EC7BAE9-6DCB-4F50-B97D-848F6CEC23CD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827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orient="horz" pos="4224" userDrawn="1">
          <p15:clr>
            <a:srgbClr val="FBAE40"/>
          </p15:clr>
        </p15:guide>
        <p15:guide id="4" pos="5653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re et contenu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9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120015" y="6124432"/>
            <a:ext cx="609804" cy="153888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>
            <a:lvl1pPr algn="r">
              <a:defRPr sz="1000" baseline="0">
                <a:solidFill>
                  <a:schemeClr val="accent1"/>
                </a:solidFill>
                <a:latin typeface="Verdana"/>
              </a:defRPr>
            </a:lvl1pPr>
          </a:lstStyle>
          <a:p>
            <a:fld id="{65796618-077C-0C45-9210-3B86CCE38179}" type="slidenum">
              <a:rPr lang="fr-FR" smtClean="0">
                <a:solidFill>
                  <a:srgbClr val="41464B"/>
                </a:solidFill>
              </a:rPr>
              <a:pPr/>
              <a:t>‹N°›</a:t>
            </a:fld>
            <a:endParaRPr lang="fr-FR" dirty="0">
              <a:solidFill>
                <a:srgbClr val="41464B"/>
              </a:solidFill>
            </a:endParaRPr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8467200" y="6230893"/>
            <a:ext cx="303845" cy="19581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wrap="square" lIns="36000" tIns="36000" rIns="36000" bIns="36000" rtlCol="0" anchor="ctr">
            <a:spAutoFit/>
          </a:bodyPr>
          <a:lstStyle>
            <a:lvl1pPr algn="ctr">
              <a:defRPr sz="800" b="1" i="0" baseline="0">
                <a:solidFill>
                  <a:schemeClr val="bg1"/>
                </a:solidFill>
                <a:latin typeface="Verdana"/>
              </a:defRPr>
            </a:lvl1pPr>
          </a:lstStyle>
          <a:p>
            <a:r>
              <a:rPr lang="fr-FR" dirty="0">
                <a:solidFill>
                  <a:prstClr val="white"/>
                </a:solidFill>
              </a:rPr>
              <a:t>C1</a:t>
            </a:r>
          </a:p>
        </p:txBody>
      </p:sp>
      <p:sp>
        <p:nvSpPr>
          <p:cNvPr id="5" name="Espace réservé pour une image  4"/>
          <p:cNvSpPr>
            <a:spLocks noGrp="1"/>
          </p:cNvSpPr>
          <p:nvPr>
            <p:ph type="pic" sz="quarter" idx="10"/>
          </p:nvPr>
        </p:nvSpPr>
        <p:spPr>
          <a:xfrm>
            <a:off x="9121884" y="6314747"/>
            <a:ext cx="1998133" cy="363866"/>
          </a:xfrm>
        </p:spPr>
        <p:txBody>
          <a:bodyPr/>
          <a:lstStyle>
            <a:lvl1pPr algn="r">
              <a:spcBef>
                <a:spcPts val="0"/>
              </a:spcBef>
              <a:defRPr sz="1000" b="0" i="0" cap="all"/>
            </a:lvl1pPr>
          </a:lstStyle>
          <a:p>
            <a:r>
              <a:rPr lang="fr-FR" dirty="0"/>
              <a:t>Cliquez sur l'icône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7924486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re et contenu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9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120015" y="6124432"/>
            <a:ext cx="609804" cy="153888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>
            <a:lvl1pPr algn="r">
              <a:defRPr sz="1000" baseline="0">
                <a:solidFill>
                  <a:schemeClr val="accent1"/>
                </a:solidFill>
                <a:latin typeface="Verdana"/>
              </a:defRPr>
            </a:lvl1pPr>
          </a:lstStyle>
          <a:p>
            <a:fld id="{65796618-077C-0C45-9210-3B86CCE38179}" type="slidenum">
              <a:rPr lang="fr-FR" smtClean="0">
                <a:solidFill>
                  <a:srgbClr val="41464B"/>
                </a:solidFill>
              </a:rPr>
              <a:pPr/>
              <a:t>‹N°›</a:t>
            </a:fld>
            <a:endParaRPr lang="fr-FR" dirty="0">
              <a:solidFill>
                <a:srgbClr val="41464B"/>
              </a:solidFill>
            </a:endParaRPr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8467200" y="6230893"/>
            <a:ext cx="303845" cy="19581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wrap="square" lIns="36000" tIns="36000" rIns="36000" bIns="36000" rtlCol="0" anchor="ctr">
            <a:spAutoFit/>
          </a:bodyPr>
          <a:lstStyle>
            <a:lvl1pPr algn="ctr">
              <a:defRPr sz="800" b="1" i="0" baseline="0">
                <a:solidFill>
                  <a:schemeClr val="bg1"/>
                </a:solidFill>
                <a:latin typeface="Verdana"/>
              </a:defRPr>
            </a:lvl1pPr>
          </a:lstStyle>
          <a:p>
            <a:r>
              <a:rPr lang="fr-FR" dirty="0">
                <a:solidFill>
                  <a:prstClr val="white"/>
                </a:solidFill>
              </a:rPr>
              <a:t>C1</a:t>
            </a:r>
          </a:p>
        </p:txBody>
      </p:sp>
      <p:sp>
        <p:nvSpPr>
          <p:cNvPr id="5" name="Espace réservé pour une image  4"/>
          <p:cNvSpPr>
            <a:spLocks noGrp="1"/>
          </p:cNvSpPr>
          <p:nvPr>
            <p:ph type="pic" sz="quarter" idx="10"/>
          </p:nvPr>
        </p:nvSpPr>
        <p:spPr>
          <a:xfrm>
            <a:off x="9121884" y="6314747"/>
            <a:ext cx="1998133" cy="363866"/>
          </a:xfrm>
        </p:spPr>
        <p:txBody>
          <a:bodyPr/>
          <a:lstStyle>
            <a:lvl1pPr algn="r">
              <a:spcBef>
                <a:spcPts val="0"/>
              </a:spcBef>
              <a:defRPr sz="1000" b="0" i="0" cap="all"/>
            </a:lvl1pPr>
          </a:lstStyle>
          <a:p>
            <a:r>
              <a:rPr lang="fr-FR" dirty="0"/>
              <a:t>Cliquez sur l'icône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42248521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5724525"/>
            <a:ext cx="12192000" cy="11410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>
              <a:solidFill>
                <a:prstClr val="white"/>
              </a:solidFill>
            </a:endParaRPr>
          </a:p>
        </p:txBody>
      </p:sp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3309" y="76208"/>
            <a:ext cx="8444776" cy="1170663"/>
          </a:xfrm>
        </p:spPr>
        <p:txBody>
          <a:bodyPr>
            <a:normAutofit/>
          </a:bodyPr>
          <a:lstStyle>
            <a:lvl1pPr>
              <a:defRPr sz="2700" b="1" u="none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550865" y="1246863"/>
            <a:ext cx="8787691" cy="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headEnd type="diamond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341074"/>
            <a:ext cx="12192000" cy="3529662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 userDrawn="1"/>
        </p:nvPicPr>
        <p:blipFill rotWithShape="1">
          <a:blip r:embed="rId2"/>
          <a:srcRect t="10462"/>
          <a:stretch/>
        </p:blipFill>
        <p:spPr>
          <a:xfrm>
            <a:off x="0" y="3705232"/>
            <a:ext cx="12192000" cy="316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9974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11590091" y="6217962"/>
            <a:ext cx="382703" cy="382703"/>
          </a:xfrm>
          <a:prstGeom prst="rect">
            <a:avLst/>
          </a:prstGeom>
          <a:solidFill>
            <a:srgbClr val="134EA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11444086" y="6312173"/>
            <a:ext cx="382703" cy="382703"/>
          </a:xfrm>
          <a:prstGeom prst="rect">
            <a:avLst/>
          </a:prstGeom>
          <a:solidFill>
            <a:srgbClr val="134EA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11395054" y="6312144"/>
            <a:ext cx="446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defRPr>
            </a:lvl1pPr>
          </a:lstStyle>
          <a:p>
            <a:fld id="{6EC7BAE9-6DCB-4F50-B97D-848F6CEC23C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7" name="Titre 1"/>
          <p:cNvSpPr>
            <a:spLocks noGrp="1"/>
          </p:cNvSpPr>
          <p:nvPr>
            <p:ph type="title"/>
          </p:nvPr>
        </p:nvSpPr>
        <p:spPr>
          <a:xfrm>
            <a:off x="1117603" y="693748"/>
            <a:ext cx="8394700" cy="2852737"/>
          </a:xfrm>
          <a:ln>
            <a:noFill/>
          </a:ln>
        </p:spPr>
        <p:txBody>
          <a:bodyPr anchor="b"/>
          <a:lstStyle>
            <a:lvl1pPr>
              <a:defRPr sz="6000" b="1" u="sng">
                <a:solidFill>
                  <a:srgbClr val="134EA2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22" name="Espace réservé du texte 2"/>
          <p:cNvSpPr>
            <a:spLocks noGrp="1"/>
          </p:cNvSpPr>
          <p:nvPr>
            <p:ph type="body" idx="1"/>
          </p:nvPr>
        </p:nvSpPr>
        <p:spPr>
          <a:xfrm>
            <a:off x="1117603" y="3573473"/>
            <a:ext cx="8394700" cy="1500187"/>
          </a:xfrm>
          <a:ln>
            <a:noFill/>
          </a:ln>
        </p:spPr>
        <p:txBody>
          <a:bodyPr/>
          <a:lstStyle>
            <a:lvl1pPr marL="0" indent="0">
              <a:buNone/>
              <a:defRPr sz="2400">
                <a:solidFill>
                  <a:srgbClr val="134EA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cxnSp>
        <p:nvCxnSpPr>
          <p:cNvPr id="25" name="Connecteur droit 24"/>
          <p:cNvCxnSpPr/>
          <p:nvPr userDrawn="1"/>
        </p:nvCxnSpPr>
        <p:spPr>
          <a:xfrm flipH="1">
            <a:off x="924859" y="1892300"/>
            <a:ext cx="2240" cy="234950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39927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537">
          <p15:clr>
            <a:srgbClr val="FBAE40"/>
          </p15:clr>
        </p15:guide>
        <p15:guide id="4" orient="horz" pos="422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11590091" y="6217962"/>
            <a:ext cx="382703" cy="382703"/>
          </a:xfrm>
          <a:prstGeom prst="rect">
            <a:avLst/>
          </a:prstGeom>
          <a:solidFill>
            <a:srgbClr val="134EA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11444086" y="6312173"/>
            <a:ext cx="382703" cy="382703"/>
          </a:xfrm>
          <a:prstGeom prst="rect">
            <a:avLst/>
          </a:prstGeom>
          <a:solidFill>
            <a:srgbClr val="134EA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11395054" y="6312144"/>
            <a:ext cx="446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defRPr>
            </a:lvl1pPr>
          </a:lstStyle>
          <a:p>
            <a:fld id="{6EC7BAE9-6DCB-4F50-B97D-848F6CEC23C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4" name="Espace réservé du contenu 2"/>
          <p:cNvSpPr>
            <a:spLocks noGrp="1"/>
          </p:cNvSpPr>
          <p:nvPr>
            <p:ph idx="1"/>
          </p:nvPr>
        </p:nvSpPr>
        <p:spPr>
          <a:xfrm>
            <a:off x="550864" y="1627592"/>
            <a:ext cx="10837861" cy="4501746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400"/>
            </a:lvl1pPr>
            <a:lvl2pPr>
              <a:lnSpc>
                <a:spcPct val="100000"/>
              </a:lnSpc>
              <a:defRPr sz="20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6" name="Titre 1"/>
          <p:cNvSpPr>
            <a:spLocks noGrp="1"/>
          </p:cNvSpPr>
          <p:nvPr>
            <p:ph type="title"/>
          </p:nvPr>
        </p:nvSpPr>
        <p:spPr>
          <a:xfrm>
            <a:off x="553309" y="76210"/>
            <a:ext cx="8957059" cy="1170663"/>
          </a:xfrm>
        </p:spPr>
        <p:txBody>
          <a:bodyPr>
            <a:normAutofit/>
          </a:bodyPr>
          <a:lstStyle>
            <a:lvl1pPr>
              <a:defRPr sz="3600" b="1" u="none">
                <a:solidFill>
                  <a:srgbClr val="134EA2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cxnSp>
        <p:nvCxnSpPr>
          <p:cNvPr id="9" name="Connecteur droit 8"/>
          <p:cNvCxnSpPr/>
          <p:nvPr userDrawn="1"/>
        </p:nvCxnSpPr>
        <p:spPr>
          <a:xfrm>
            <a:off x="550864" y="1246864"/>
            <a:ext cx="10837861" cy="0"/>
          </a:xfrm>
          <a:prstGeom prst="line">
            <a:avLst/>
          </a:prstGeom>
          <a:ln w="28575">
            <a:solidFill>
              <a:srgbClr val="134EA2"/>
            </a:solidFill>
            <a:headEnd type="diamond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1616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7537" userDrawn="1">
          <p15:clr>
            <a:srgbClr val="FBAE40"/>
          </p15:clr>
        </p15:guide>
        <p15:guide id="4" orient="horz" pos="4224" userDrawn="1">
          <p15:clr>
            <a:srgbClr val="FBAE40"/>
          </p15:clr>
        </p15:guide>
        <p15:guide id="5" orient="horz" pos="1026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, ST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 userDrawn="1"/>
        </p:nvSpPr>
        <p:spPr>
          <a:xfrm>
            <a:off x="11590091" y="6217962"/>
            <a:ext cx="382703" cy="382703"/>
          </a:xfrm>
          <a:prstGeom prst="rect">
            <a:avLst/>
          </a:prstGeom>
          <a:solidFill>
            <a:srgbClr val="134EA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0" name="Rectangle 29"/>
          <p:cNvSpPr/>
          <p:nvPr userDrawn="1"/>
        </p:nvSpPr>
        <p:spPr>
          <a:xfrm>
            <a:off x="11444086" y="6312173"/>
            <a:ext cx="382703" cy="382703"/>
          </a:xfrm>
          <a:prstGeom prst="rect">
            <a:avLst/>
          </a:prstGeom>
          <a:solidFill>
            <a:srgbClr val="134EA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6" name="Espace réservé du contenu 2"/>
          <p:cNvSpPr>
            <a:spLocks noGrp="1"/>
          </p:cNvSpPr>
          <p:nvPr>
            <p:ph idx="1"/>
          </p:nvPr>
        </p:nvSpPr>
        <p:spPr>
          <a:xfrm>
            <a:off x="550864" y="1628777"/>
            <a:ext cx="10837861" cy="4500563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5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11392131" y="6308058"/>
            <a:ext cx="4419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defRPr>
            </a:lvl1pPr>
          </a:lstStyle>
          <a:p>
            <a:fld id="{6EC7BAE9-6DCB-4F50-B97D-848F6CEC23C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35" name="Espace réservé du texte 4"/>
          <p:cNvSpPr>
            <a:spLocks noGrp="1"/>
          </p:cNvSpPr>
          <p:nvPr>
            <p:ph type="body" sz="quarter" idx="16"/>
          </p:nvPr>
        </p:nvSpPr>
        <p:spPr>
          <a:xfrm>
            <a:off x="567495" y="819304"/>
            <a:ext cx="9401775" cy="514350"/>
          </a:xfrm>
        </p:spPr>
        <p:txBody>
          <a:bodyPr>
            <a:normAutofit/>
          </a:bodyPr>
          <a:lstStyle>
            <a:lvl1pPr marL="0" indent="0">
              <a:buNone/>
              <a:defRPr sz="1800" b="1" u="none" cap="none" baseline="0"/>
            </a:lvl1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cxnSp>
        <p:nvCxnSpPr>
          <p:cNvPr id="22" name="Connecteur droit 21"/>
          <p:cNvCxnSpPr/>
          <p:nvPr userDrawn="1"/>
        </p:nvCxnSpPr>
        <p:spPr>
          <a:xfrm>
            <a:off x="550864" y="1246864"/>
            <a:ext cx="10837861" cy="0"/>
          </a:xfrm>
          <a:prstGeom prst="line">
            <a:avLst/>
          </a:prstGeom>
          <a:ln w="28575">
            <a:solidFill>
              <a:srgbClr val="134EA2"/>
            </a:solidFill>
            <a:headEnd type="diamond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re 1"/>
          <p:cNvSpPr>
            <a:spLocks noGrp="1"/>
          </p:cNvSpPr>
          <p:nvPr>
            <p:ph type="title"/>
          </p:nvPr>
        </p:nvSpPr>
        <p:spPr>
          <a:xfrm>
            <a:off x="553309" y="76201"/>
            <a:ext cx="8957059" cy="881332"/>
          </a:xfrm>
        </p:spPr>
        <p:txBody>
          <a:bodyPr>
            <a:normAutofit/>
          </a:bodyPr>
          <a:lstStyle>
            <a:lvl1pPr>
              <a:defRPr sz="2700" b="1" u="none">
                <a:solidFill>
                  <a:srgbClr val="134EA2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9141395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4224" userDrawn="1">
          <p15:clr>
            <a:srgbClr val="FBAE40"/>
          </p15:clr>
        </p15:guide>
        <p15:guide id="4" pos="7537" userDrawn="1">
          <p15:clr>
            <a:srgbClr val="FBAE40"/>
          </p15:clr>
        </p15:guide>
        <p15:guide id="5" orient="horz" pos="1026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Espace réservé du texte 2"/>
          <p:cNvSpPr>
            <a:spLocks noGrp="1"/>
          </p:cNvSpPr>
          <p:nvPr>
            <p:ph type="body" idx="1"/>
          </p:nvPr>
        </p:nvSpPr>
        <p:spPr>
          <a:xfrm>
            <a:off x="550865" y="162759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28" name="Espace réservé du contenu 3"/>
          <p:cNvSpPr>
            <a:spLocks noGrp="1"/>
          </p:cNvSpPr>
          <p:nvPr>
            <p:ph sz="half" idx="2"/>
          </p:nvPr>
        </p:nvSpPr>
        <p:spPr>
          <a:xfrm>
            <a:off x="550865" y="2594344"/>
            <a:ext cx="5157787" cy="3534994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9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3" y="162759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30" name="Espace réservé du contenu 5"/>
          <p:cNvSpPr>
            <a:spLocks noGrp="1"/>
          </p:cNvSpPr>
          <p:nvPr>
            <p:ph sz="quarter" idx="16"/>
          </p:nvPr>
        </p:nvSpPr>
        <p:spPr>
          <a:xfrm>
            <a:off x="6172203" y="2594344"/>
            <a:ext cx="5183188" cy="3534994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7" name="Rectangle 26"/>
          <p:cNvSpPr/>
          <p:nvPr userDrawn="1"/>
        </p:nvSpPr>
        <p:spPr>
          <a:xfrm>
            <a:off x="11582291" y="6217187"/>
            <a:ext cx="382703" cy="382703"/>
          </a:xfrm>
          <a:prstGeom prst="rect">
            <a:avLst/>
          </a:prstGeom>
          <a:solidFill>
            <a:srgbClr val="134EA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1" name="Rectangle 30"/>
          <p:cNvSpPr/>
          <p:nvPr userDrawn="1"/>
        </p:nvSpPr>
        <p:spPr>
          <a:xfrm>
            <a:off x="11436286" y="6311398"/>
            <a:ext cx="382703" cy="382703"/>
          </a:xfrm>
          <a:prstGeom prst="rect">
            <a:avLst/>
          </a:prstGeom>
          <a:solidFill>
            <a:srgbClr val="134EA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11346337" y="6312309"/>
            <a:ext cx="4848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defRPr>
            </a:lvl1pPr>
          </a:lstStyle>
          <a:p>
            <a:fld id="{6EC7BAE9-6DCB-4F50-B97D-848F6CEC23C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6" name="Titre 1"/>
          <p:cNvSpPr>
            <a:spLocks noGrp="1"/>
          </p:cNvSpPr>
          <p:nvPr>
            <p:ph type="title"/>
          </p:nvPr>
        </p:nvSpPr>
        <p:spPr>
          <a:xfrm>
            <a:off x="553309" y="76201"/>
            <a:ext cx="8957059" cy="1148024"/>
          </a:xfrm>
        </p:spPr>
        <p:txBody>
          <a:bodyPr>
            <a:normAutofit/>
          </a:bodyPr>
          <a:lstStyle>
            <a:lvl1pPr>
              <a:defRPr sz="3600" b="1" u="none">
                <a:solidFill>
                  <a:srgbClr val="134EA2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cxnSp>
        <p:nvCxnSpPr>
          <p:cNvPr id="12" name="Connecteur droit 11"/>
          <p:cNvCxnSpPr/>
          <p:nvPr userDrawn="1"/>
        </p:nvCxnSpPr>
        <p:spPr>
          <a:xfrm>
            <a:off x="550864" y="1246864"/>
            <a:ext cx="10837861" cy="0"/>
          </a:xfrm>
          <a:prstGeom prst="line">
            <a:avLst/>
          </a:prstGeom>
          <a:ln w="28575">
            <a:solidFill>
              <a:srgbClr val="134EA2"/>
            </a:solidFill>
            <a:headEnd type="diamond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43119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3" orient="horz" pos="4224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  <p15:guide id="5" orient="horz" pos="1616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11582841" y="6217187"/>
            <a:ext cx="382703" cy="382703"/>
          </a:xfrm>
          <a:prstGeom prst="rect">
            <a:avLst/>
          </a:prstGeom>
          <a:solidFill>
            <a:srgbClr val="134EA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11436835" y="6311398"/>
            <a:ext cx="382703" cy="382703"/>
          </a:xfrm>
          <a:prstGeom prst="rect">
            <a:avLst/>
          </a:prstGeom>
          <a:solidFill>
            <a:srgbClr val="134EA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11346349" y="6312309"/>
            <a:ext cx="4853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defRPr>
            </a:lvl1pPr>
          </a:lstStyle>
          <a:p>
            <a:fld id="{6EC7BAE9-6DCB-4F50-B97D-848F6CEC23C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553309" y="76210"/>
            <a:ext cx="8957059" cy="1170663"/>
          </a:xfrm>
        </p:spPr>
        <p:txBody>
          <a:bodyPr>
            <a:normAutofit/>
          </a:bodyPr>
          <a:lstStyle>
            <a:lvl1pPr>
              <a:defRPr sz="3600" b="1" u="none">
                <a:solidFill>
                  <a:srgbClr val="134EA2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cxnSp>
        <p:nvCxnSpPr>
          <p:cNvPr id="8" name="Connecteur droit 7"/>
          <p:cNvCxnSpPr/>
          <p:nvPr userDrawn="1"/>
        </p:nvCxnSpPr>
        <p:spPr>
          <a:xfrm>
            <a:off x="550864" y="1246864"/>
            <a:ext cx="10837861" cy="0"/>
          </a:xfrm>
          <a:prstGeom prst="line">
            <a:avLst/>
          </a:prstGeom>
          <a:ln w="28575">
            <a:solidFill>
              <a:srgbClr val="134EA2"/>
            </a:solidFill>
            <a:headEnd type="diamond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83826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7537" userDrawn="1">
          <p15:clr>
            <a:srgbClr val="FBAE40"/>
          </p15:clr>
        </p15:guide>
        <p15:guide id="4" orient="horz" pos="4224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11582841" y="6217187"/>
            <a:ext cx="382703" cy="382703"/>
          </a:xfrm>
          <a:prstGeom prst="rect">
            <a:avLst/>
          </a:prstGeom>
          <a:solidFill>
            <a:srgbClr val="134EA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11436835" y="6311398"/>
            <a:ext cx="382703" cy="382703"/>
          </a:xfrm>
          <a:prstGeom prst="rect">
            <a:avLst/>
          </a:prstGeom>
          <a:solidFill>
            <a:srgbClr val="134EA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11346348" y="6320663"/>
            <a:ext cx="4829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6EC7BAE9-6DCB-4F50-B97D-848F6CEC23C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491166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4224" userDrawn="1">
          <p15:clr>
            <a:srgbClr val="FBAE40"/>
          </p15:clr>
        </p15:guide>
        <p15:guide id="4" pos="7537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0447094" y="59272"/>
            <a:ext cx="1643311" cy="9138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>
              <a:ln>
                <a:solidFill>
                  <a:prstClr val="white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-152400" y="-114300"/>
            <a:ext cx="12515851" cy="6110228"/>
          </a:xfrm>
          <a:prstGeom prst="rect">
            <a:avLst/>
          </a:prstGeom>
          <a:solidFill>
            <a:srgbClr val="1852A3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>
              <a:solidFill>
                <a:prstClr val="white"/>
              </a:solidFill>
              <a:cs typeface="Microsoft Sans Serif" panose="020B0604020202020204" pitchFamily="34" charset="0"/>
            </a:endParaRPr>
          </a:p>
        </p:txBody>
      </p:sp>
      <p:sp>
        <p:nvSpPr>
          <p:cNvPr id="22" name="Rectangle 21"/>
          <p:cNvSpPr/>
          <p:nvPr userDrawn="1"/>
        </p:nvSpPr>
        <p:spPr>
          <a:xfrm>
            <a:off x="-152398" y="-114300"/>
            <a:ext cx="6796156" cy="3626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5503990" y="2586340"/>
            <a:ext cx="6859465" cy="3762045"/>
          </a:xfrm>
          <a:prstGeom prst="rect">
            <a:avLst/>
          </a:prstGeom>
          <a:solidFill>
            <a:srgbClr val="134EA2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>
              <a:solidFill>
                <a:prstClr val="white"/>
              </a:solidFill>
              <a:cs typeface="Microsoft Sans Serif" panose="020B0604020202020204" pitchFamily="34" charset="0"/>
            </a:endParaRPr>
          </a:p>
        </p:txBody>
      </p:sp>
      <p:sp>
        <p:nvSpPr>
          <p:cNvPr id="24" name="Titre 1"/>
          <p:cNvSpPr>
            <a:spLocks noGrp="1"/>
          </p:cNvSpPr>
          <p:nvPr>
            <p:ph type="ctrTitle"/>
          </p:nvPr>
        </p:nvSpPr>
        <p:spPr>
          <a:xfrm>
            <a:off x="5849192" y="2862476"/>
            <a:ext cx="5791200" cy="1887323"/>
          </a:xfrm>
        </p:spPr>
        <p:txBody>
          <a:bodyPr anchor="b"/>
          <a:lstStyle>
            <a:lvl1pPr algn="l">
              <a:defRPr sz="4500" b="1" u="sng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25" name="Sous-titre 2"/>
          <p:cNvSpPr>
            <a:spLocks noGrp="1"/>
          </p:cNvSpPr>
          <p:nvPr>
            <p:ph type="subTitle" idx="1"/>
          </p:nvPr>
        </p:nvSpPr>
        <p:spPr>
          <a:xfrm>
            <a:off x="5849192" y="4784659"/>
            <a:ext cx="5791200" cy="703262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cxnSp>
        <p:nvCxnSpPr>
          <p:cNvPr id="26" name="Connecteur droit 25"/>
          <p:cNvCxnSpPr/>
          <p:nvPr userDrawn="1"/>
        </p:nvCxnSpPr>
        <p:spPr>
          <a:xfrm>
            <a:off x="5697912" y="3138421"/>
            <a:ext cx="0" cy="197967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385" y="811192"/>
            <a:ext cx="3745507" cy="1775142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C7BAE9-6DCB-4F50-B97D-848F6CEC23CD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0901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1346349" y="6311396"/>
            <a:ext cx="473184" cy="382703"/>
          </a:xfrm>
          <a:prstGeom prst="rect">
            <a:avLst/>
          </a:prstGeom>
          <a:solidFill>
            <a:srgbClr val="134EA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11550393" y="6189474"/>
            <a:ext cx="473184" cy="382703"/>
          </a:xfrm>
          <a:prstGeom prst="rect">
            <a:avLst/>
          </a:prstGeom>
          <a:solidFill>
            <a:srgbClr val="134EA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>
              <a:solidFill>
                <a:prstClr val="white"/>
              </a:solidFill>
            </a:endParaRPr>
          </a:p>
        </p:txBody>
      </p:sp>
      <p:sp>
        <p:nvSpPr>
          <p:cNvPr id="15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11346351" y="6312142"/>
            <a:ext cx="495364" cy="3819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1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defRPr>
            </a:lvl1pPr>
          </a:lstStyle>
          <a:p>
            <a:fld id="{6EC7BAE9-6DCB-4F50-B97D-848F6CEC23CD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17" name="Titre 1"/>
          <p:cNvSpPr>
            <a:spLocks noGrp="1"/>
          </p:cNvSpPr>
          <p:nvPr>
            <p:ph type="title"/>
          </p:nvPr>
        </p:nvSpPr>
        <p:spPr>
          <a:xfrm>
            <a:off x="1117603" y="693746"/>
            <a:ext cx="8394700" cy="2852737"/>
          </a:xfrm>
          <a:ln>
            <a:noFill/>
          </a:ln>
        </p:spPr>
        <p:txBody>
          <a:bodyPr anchor="b"/>
          <a:lstStyle>
            <a:lvl1pPr>
              <a:defRPr sz="4500" b="1" u="sng">
                <a:solidFill>
                  <a:srgbClr val="134EA2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22" name="Espace réservé du texte 2"/>
          <p:cNvSpPr>
            <a:spLocks noGrp="1"/>
          </p:cNvSpPr>
          <p:nvPr>
            <p:ph type="body" idx="1"/>
          </p:nvPr>
        </p:nvSpPr>
        <p:spPr>
          <a:xfrm>
            <a:off x="1117603" y="3573471"/>
            <a:ext cx="8394700" cy="1500187"/>
          </a:xfrm>
          <a:ln>
            <a:noFill/>
          </a:ln>
        </p:spPr>
        <p:txBody>
          <a:bodyPr/>
          <a:lstStyle>
            <a:lvl1pPr marL="0" indent="0">
              <a:buNone/>
              <a:defRPr sz="1800">
                <a:solidFill>
                  <a:srgbClr val="134EA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cxnSp>
        <p:nvCxnSpPr>
          <p:cNvPr id="25" name="Connecteur droit 24"/>
          <p:cNvCxnSpPr/>
          <p:nvPr userDrawn="1"/>
        </p:nvCxnSpPr>
        <p:spPr>
          <a:xfrm flipH="1">
            <a:off x="924859" y="1892300"/>
            <a:ext cx="2240" cy="234950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60457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653" userDrawn="1">
          <p15:clr>
            <a:srgbClr val="FBAE40"/>
          </p15:clr>
        </p15:guide>
        <p15:guide id="4" orient="horz" pos="4224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62757" y="1"/>
            <a:ext cx="10515600" cy="10508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62757" y="1282893"/>
            <a:ext cx="10515600" cy="4722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11544303" y="3246441"/>
            <a:ext cx="647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defRPr>
            </a:lvl1pPr>
          </a:lstStyle>
          <a:p>
            <a:fld id="{6EC7BAE9-6DCB-4F50-B97D-848F6CEC23C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5" name="ZoneTexte 4"/>
          <p:cNvSpPr txBox="1"/>
          <p:nvPr userDrawn="1"/>
        </p:nvSpPr>
        <p:spPr>
          <a:xfrm>
            <a:off x="7745775" y="6469519"/>
            <a:ext cx="14763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tx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CONFIDENTIALITÉ</a:t>
            </a:r>
          </a:p>
        </p:txBody>
      </p:sp>
      <p:sp>
        <p:nvSpPr>
          <p:cNvPr id="6" name="Espace réservé du texte 14"/>
          <p:cNvSpPr txBox="1">
            <a:spLocks/>
          </p:cNvSpPr>
          <p:nvPr userDrawn="1"/>
        </p:nvSpPr>
        <p:spPr>
          <a:xfrm>
            <a:off x="8980850" y="6481499"/>
            <a:ext cx="576263" cy="2476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kern="1200">
                <a:solidFill>
                  <a:schemeClr val="tx1"/>
                </a:solidFill>
                <a:latin typeface="Microsoft Sans Serif" panose="020B0604020202020204" pitchFamily="34" charset="0"/>
                <a:ea typeface="+mn-ea"/>
                <a:cs typeface="Microsoft Sans Serif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000" b="1" kern="1200">
                <a:solidFill>
                  <a:schemeClr val="tx1"/>
                </a:solidFill>
                <a:latin typeface="Microsoft Sans Serif" panose="020B0604020202020204" pitchFamily="34" charset="0"/>
                <a:ea typeface="+mn-ea"/>
                <a:cs typeface="Microsoft Sans Serif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000" b="1" kern="1200">
                <a:solidFill>
                  <a:schemeClr val="tx1"/>
                </a:solidFill>
                <a:latin typeface="Microsoft Sans Serif" panose="020B0604020202020204" pitchFamily="34" charset="0"/>
                <a:ea typeface="+mn-ea"/>
                <a:cs typeface="Microsoft Sans Serif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→"/>
              <a:defRPr sz="1000" b="1" kern="1200">
                <a:solidFill>
                  <a:schemeClr val="tx1"/>
                </a:solidFill>
                <a:latin typeface="Microsoft Sans Serif" panose="020B0604020202020204" pitchFamily="34" charset="0"/>
                <a:ea typeface="+mn-ea"/>
                <a:cs typeface="Microsoft Sans Serif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Microsoft Sans Serif" panose="020B0604020202020204" pitchFamily="34" charset="0"/>
              <a:buChar char="−"/>
              <a:defRPr sz="1000" b="1" kern="1200">
                <a:solidFill>
                  <a:schemeClr val="tx1"/>
                </a:solidFill>
                <a:latin typeface="Microsoft Sans Serif" panose="020B0604020202020204" pitchFamily="34" charset="0"/>
                <a:ea typeface="+mn-ea"/>
                <a:cs typeface="Microsoft Sans Serif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C1</a:t>
            </a:r>
          </a:p>
        </p:txBody>
      </p:sp>
      <p:cxnSp>
        <p:nvCxnSpPr>
          <p:cNvPr id="7" name="Connecteur droit 6"/>
          <p:cNvCxnSpPr/>
          <p:nvPr userDrawn="1"/>
        </p:nvCxnSpPr>
        <p:spPr>
          <a:xfrm>
            <a:off x="9395844" y="6401990"/>
            <a:ext cx="0" cy="3812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 userDrawn="1"/>
        </p:nvSpPr>
        <p:spPr>
          <a:xfrm>
            <a:off x="9468943" y="6469519"/>
            <a:ext cx="19366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tx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Fiches Gares L15S – </a:t>
            </a:r>
            <a:r>
              <a:rPr lang="fr-FR" sz="900" dirty="0" err="1">
                <a:solidFill>
                  <a:schemeClr val="tx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Nov</a:t>
            </a:r>
            <a:r>
              <a:rPr lang="fr-FR" sz="900" dirty="0">
                <a:solidFill>
                  <a:schemeClr val="tx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2020</a:t>
            </a:r>
          </a:p>
        </p:txBody>
      </p:sp>
      <p:sp>
        <p:nvSpPr>
          <p:cNvPr id="11" name="ZoneTexte 10"/>
          <p:cNvSpPr txBox="1"/>
          <p:nvPr userDrawn="1"/>
        </p:nvSpPr>
        <p:spPr>
          <a:xfrm>
            <a:off x="462757" y="6381074"/>
            <a:ext cx="72249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chemeClr val="tx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Ce document est la propriété de la Société du Grand Paris. Toute diffusion ou reproduction intégrale ou partielle est autorisée </a:t>
            </a:r>
            <a:br>
              <a:rPr lang="fr-FR" sz="1000" dirty="0">
                <a:solidFill>
                  <a:schemeClr val="tx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fr-FR" sz="1000" dirty="0">
                <a:solidFill>
                  <a:schemeClr val="tx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pour et dans la limite des besoins découlant des prestations ou missions du marché conclu</a:t>
            </a:r>
            <a:r>
              <a:rPr lang="fr-FR" sz="1000" baseline="0" dirty="0">
                <a:solidFill>
                  <a:schemeClr val="tx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avec le titulaire destinataire.</a:t>
            </a:r>
            <a:endParaRPr lang="fr-FR" sz="1000" dirty="0">
              <a:solidFill>
                <a:schemeClr val="tx1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cxnSp>
        <p:nvCxnSpPr>
          <p:cNvPr id="12" name="Connecteur droit 11"/>
          <p:cNvCxnSpPr/>
          <p:nvPr userDrawn="1"/>
        </p:nvCxnSpPr>
        <p:spPr>
          <a:xfrm>
            <a:off x="7723579" y="6396551"/>
            <a:ext cx="0" cy="3812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Image 13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5713" y="158493"/>
            <a:ext cx="1119831" cy="707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465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17" r:id="rId2"/>
    <p:sldLayoutId id="2147483716" r:id="rId3"/>
    <p:sldLayoutId id="2147483697" r:id="rId4"/>
    <p:sldLayoutId id="2147483698" r:id="rId5"/>
    <p:sldLayoutId id="2147483699" r:id="rId6"/>
    <p:sldLayoutId id="2147483677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28" r:id="rId1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u="sng" kern="1200">
          <a:solidFill>
            <a:srgbClr val="134EA2"/>
          </a:solidFill>
          <a:latin typeface="Microsoft Sans Serif" panose="020B0604020202020204" pitchFamily="34" charset="0"/>
          <a:ea typeface="+mj-ea"/>
          <a:cs typeface="Microsoft Sans Serif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icrosoft Sans Serif" panose="020B0604020202020204" pitchFamily="34" charset="0"/>
          <a:ea typeface="+mn-ea"/>
          <a:cs typeface="Microsoft Sans Serif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2000" kern="1200">
          <a:solidFill>
            <a:schemeClr val="tx1"/>
          </a:solidFill>
          <a:latin typeface="Microsoft Sans Serif" panose="020B0604020202020204" pitchFamily="34" charset="0"/>
          <a:ea typeface="+mn-ea"/>
          <a:cs typeface="Microsoft Sans Serif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Microsoft Sans Serif" panose="020B0604020202020204" pitchFamily="34" charset="0"/>
          <a:ea typeface="+mn-ea"/>
          <a:cs typeface="Microsoft Sans Serif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→"/>
        <a:defRPr sz="1600" kern="1200">
          <a:solidFill>
            <a:schemeClr val="tx1"/>
          </a:solidFill>
          <a:latin typeface="Microsoft Sans Serif" panose="020B0604020202020204" pitchFamily="34" charset="0"/>
          <a:ea typeface="+mn-ea"/>
          <a:cs typeface="Microsoft Sans Serif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Microsoft Sans Serif" panose="020B0604020202020204" pitchFamily="34" charset="0"/>
        <a:buChar char="−"/>
        <a:defRPr sz="1600" kern="1200">
          <a:solidFill>
            <a:schemeClr val="tx1"/>
          </a:solidFill>
          <a:latin typeface="Microsoft Sans Serif" panose="020B0604020202020204" pitchFamily="34" charset="0"/>
          <a:ea typeface="+mn-ea"/>
          <a:cs typeface="Microsoft Sans Serif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753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tmp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EC7BAE9-6DCB-4F50-B97D-848F6CEC23CD}" type="slidenum">
              <a:rPr lang="fr-FR" smtClean="0"/>
              <a:pPr/>
              <a:t>1</a:t>
            </a:fld>
            <a:endParaRPr lang="fr-FR"/>
          </a:p>
        </p:txBody>
      </p:sp>
      <p:graphicFrame>
        <p:nvGraphicFramePr>
          <p:cNvPr id="14" name="Tableau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2428787"/>
              </p:ext>
            </p:extLst>
          </p:nvPr>
        </p:nvGraphicFramePr>
        <p:xfrm>
          <a:off x="6527800" y="1360523"/>
          <a:ext cx="4934653" cy="47363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472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74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4628">
                <a:tc>
                  <a:txBody>
                    <a:bodyPr/>
                    <a:lstStyle/>
                    <a:p>
                      <a:r>
                        <a:rPr lang="fr-FR" sz="1400" b="0" dirty="0">
                          <a:solidFill>
                            <a:schemeClr val="tx1"/>
                          </a:solidFill>
                        </a:rPr>
                        <a:t>Profondeur (niveau quai)</a:t>
                      </a:r>
                    </a:p>
                  </a:txBody>
                  <a:tcPr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1" dirty="0">
                          <a:solidFill>
                            <a:schemeClr val="tx1"/>
                          </a:solidFill>
                        </a:rPr>
                        <a:t>22 m</a:t>
                      </a:r>
                    </a:p>
                  </a:txBody>
                  <a:tcPr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0806">
                <a:tc>
                  <a:txBody>
                    <a:bodyPr/>
                    <a:lstStyle/>
                    <a:p>
                      <a:r>
                        <a:rPr lang="fr-FR" sz="1400" b="0" dirty="0"/>
                        <a:t>Hauteur de l’émergence </a:t>
                      </a:r>
                    </a:p>
                  </a:txBody>
                  <a:tcPr anchor="ctr"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1" dirty="0"/>
                        <a:t>9 m</a:t>
                      </a:r>
                    </a:p>
                  </a:txBody>
                  <a:tcPr anchor="ctr"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0806">
                <a:tc>
                  <a:txBody>
                    <a:bodyPr/>
                    <a:lstStyle/>
                    <a:p>
                      <a:r>
                        <a:rPr lang="fr-FR" sz="1400" b="0" dirty="0"/>
                        <a:t>Largeur max boite gare (y compris PM)*</a:t>
                      </a:r>
                    </a:p>
                  </a:txBody>
                  <a:tcPr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1" dirty="0"/>
                        <a:t>23 m</a:t>
                      </a:r>
                    </a:p>
                  </a:txBody>
                  <a:tcPr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0806">
                <a:tc>
                  <a:txBody>
                    <a:bodyPr/>
                    <a:lstStyle/>
                    <a:p>
                      <a:r>
                        <a:rPr lang="fr-FR" sz="1400" b="0" dirty="0"/>
                        <a:t>Longueur max boite gare (y compris PM)*</a:t>
                      </a:r>
                    </a:p>
                  </a:txBody>
                  <a:tcPr anchor="ctr"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1" dirty="0"/>
                        <a:t>109 m</a:t>
                      </a:r>
                    </a:p>
                  </a:txBody>
                  <a:tcPr anchor="ctr"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0806">
                <a:tc>
                  <a:txBody>
                    <a:bodyPr/>
                    <a:lstStyle/>
                    <a:p>
                      <a:r>
                        <a:rPr lang="fr-FR" sz="1400" b="0" dirty="0"/>
                        <a:t>Nombre</a:t>
                      </a:r>
                      <a:r>
                        <a:rPr lang="fr-FR" sz="1400" b="0" baseline="0" dirty="0"/>
                        <a:t> niveaux</a:t>
                      </a:r>
                      <a:endParaRPr lang="fr-FR" sz="1400" b="0" dirty="0"/>
                    </a:p>
                  </a:txBody>
                  <a:tcPr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1" dirty="0"/>
                        <a:t>4 (1 </a:t>
                      </a:r>
                      <a:r>
                        <a:rPr lang="fr-FR" sz="1400" b="1" dirty="0" err="1"/>
                        <a:t>mezz</a:t>
                      </a:r>
                      <a:r>
                        <a:rPr lang="fr-FR" sz="1400" b="1" dirty="0"/>
                        <a:t>)</a:t>
                      </a:r>
                    </a:p>
                  </a:txBody>
                  <a:tcPr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0806">
                <a:tc>
                  <a:txBody>
                    <a:bodyPr/>
                    <a:lstStyle/>
                    <a:p>
                      <a:r>
                        <a:rPr lang="fr-FR" sz="1400" b="0" dirty="0"/>
                        <a:t>Nombres d’escaliers mécaniques*</a:t>
                      </a:r>
                    </a:p>
                  </a:txBody>
                  <a:tcPr anchor="ctr"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1" dirty="0"/>
                        <a:t>2</a:t>
                      </a:r>
                      <a:r>
                        <a:rPr lang="fr-FR" sz="1400" b="1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0806">
                <a:tc>
                  <a:txBody>
                    <a:bodyPr/>
                    <a:lstStyle/>
                    <a:p>
                      <a:r>
                        <a:rPr lang="fr-FR" sz="1400" b="0" dirty="0"/>
                        <a:t>Nombre d’ascenseurs*</a:t>
                      </a:r>
                    </a:p>
                  </a:txBody>
                  <a:tcPr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1" dirty="0"/>
                        <a:t>10</a:t>
                      </a:r>
                    </a:p>
                  </a:txBody>
                  <a:tcPr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76875">
                <a:tc>
                  <a:txBody>
                    <a:bodyPr/>
                    <a:lstStyle/>
                    <a:p>
                      <a:r>
                        <a:rPr lang="fr-FR" sz="1400" b="0" dirty="0"/>
                        <a:t>Répartition</a:t>
                      </a:r>
                      <a:r>
                        <a:rPr lang="fr-FR" sz="1400" b="0" baseline="0" dirty="0"/>
                        <a:t> des surfaces de plus de 13 000 m² dont :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r-FR" sz="1400" b="0" baseline="0" dirty="0"/>
                        <a:t>Espaces voyageurs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r-FR" sz="1400" b="0" baseline="0" dirty="0"/>
                        <a:t>Espaces réservés</a:t>
                      </a:r>
                      <a:endParaRPr lang="fr-FR" sz="1400" b="0" dirty="0"/>
                    </a:p>
                  </a:txBody>
                  <a:tcPr anchor="ctr"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b="1" dirty="0"/>
                    </a:p>
                    <a:p>
                      <a:r>
                        <a:rPr lang="fr-FR" sz="1400" b="1" dirty="0"/>
                        <a:t>67%</a:t>
                      </a:r>
                    </a:p>
                    <a:p>
                      <a:r>
                        <a:rPr lang="fr-FR" sz="1400" b="1" dirty="0"/>
                        <a:t>33%</a:t>
                      </a:r>
                    </a:p>
                  </a:txBody>
                  <a:tcPr anchor="ctr"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ZoneTexte 2"/>
          <p:cNvSpPr txBox="1"/>
          <p:nvPr/>
        </p:nvSpPr>
        <p:spPr>
          <a:xfrm>
            <a:off x="7180299" y="6096865"/>
            <a:ext cx="403338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dirty="0">
                <a:solidFill>
                  <a:schemeClr val="tx1">
                    <a:lumMod val="65000"/>
                    <a:lumOff val="35000"/>
                  </a:schemeClr>
                </a:solidFill>
                <a:cs typeface="Verdana"/>
              </a:rPr>
              <a:t>* Information donnée à titre indicatif, sous réserve de modification (études en cours)</a:t>
            </a:r>
          </a:p>
        </p:txBody>
      </p:sp>
      <p:sp>
        <p:nvSpPr>
          <p:cNvPr id="10" name="Titre 6">
            <a:extLst>
              <a:ext uri="{FF2B5EF4-FFF2-40B4-BE49-F238E27FC236}">
                <a16:creationId xmlns:a16="http://schemas.microsoft.com/office/drawing/2014/main" id="{B59BAEC6-0DE2-40A4-A390-BE9C47A1F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936" y="349093"/>
            <a:ext cx="9714816" cy="805343"/>
          </a:xfrm>
        </p:spPr>
        <p:txBody>
          <a:bodyPr anchor="b">
            <a:noAutofit/>
          </a:bodyPr>
          <a:lstStyle/>
          <a:p>
            <a:pPr lvl="1" algn="l" rtl="0">
              <a:lnSpc>
                <a:spcPct val="90000"/>
              </a:lnSpc>
              <a:spcBef>
                <a:spcPct val="0"/>
              </a:spcBef>
            </a:pPr>
            <a:r>
              <a:rPr lang="fr-FR" sz="3600" b="1" kern="1200" dirty="0">
                <a:solidFill>
                  <a:srgbClr val="134EA2"/>
                </a:solidFill>
                <a:latin typeface="Microsoft Sans Serif" panose="020B0604020202020204" pitchFamily="34" charset="0"/>
                <a:ea typeface="+mj-ea"/>
                <a:cs typeface="Microsoft Sans Serif" panose="020B0604020202020204" pitchFamily="34" charset="0"/>
              </a:rPr>
              <a:t>Gare Pont de Sèvres</a:t>
            </a: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78DF4B04-682B-454C-AE11-D1468E94C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36" y="1360524"/>
            <a:ext cx="4008460" cy="2678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ED2A254-5941-4812-8586-0BC28736BD0D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" t="616"/>
          <a:stretch/>
        </p:blipFill>
        <p:spPr>
          <a:xfrm>
            <a:off x="1213130" y="3314700"/>
            <a:ext cx="4934653" cy="2902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109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EC7BAE9-6DCB-4F50-B97D-848F6CEC23CD}" type="slidenum">
              <a:rPr lang="fr-FR" smtClean="0"/>
              <a:pPr/>
              <a:t>10</a:t>
            </a:fld>
            <a:endParaRPr lang="fr-FR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fr-FR" dirty="0"/>
              <a:t>Gare Les Ardoines</a:t>
            </a:r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1262543"/>
              </p:ext>
            </p:extLst>
          </p:nvPr>
        </p:nvGraphicFramePr>
        <p:xfrm>
          <a:off x="6670654" y="1324484"/>
          <a:ext cx="4724400" cy="49876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569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74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9888">
                <a:tc>
                  <a:txBody>
                    <a:bodyPr/>
                    <a:lstStyle/>
                    <a:p>
                      <a:r>
                        <a:rPr lang="fr-FR" sz="1400" b="0" dirty="0">
                          <a:solidFill>
                            <a:schemeClr val="tx1"/>
                          </a:solidFill>
                        </a:rPr>
                        <a:t>Profondeur (niveau quai)</a:t>
                      </a:r>
                    </a:p>
                  </a:txBody>
                  <a:tcPr marL="121920" marR="121920"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 dirty="0">
                          <a:solidFill>
                            <a:schemeClr val="tx1"/>
                          </a:solidFill>
                        </a:rPr>
                        <a:t>29 m</a:t>
                      </a:r>
                    </a:p>
                  </a:txBody>
                  <a:tcPr marL="121920" marR="121920"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9362">
                <a:tc>
                  <a:txBody>
                    <a:bodyPr/>
                    <a:lstStyle/>
                    <a:p>
                      <a:r>
                        <a:rPr lang="fr-FR" sz="1400" b="0" dirty="0"/>
                        <a:t>Hauteur de l’émergence </a:t>
                      </a:r>
                    </a:p>
                  </a:txBody>
                  <a:tcPr marL="121920" marR="121920" anchor="ctr"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 dirty="0"/>
                        <a:t>12 m</a:t>
                      </a:r>
                    </a:p>
                  </a:txBody>
                  <a:tcPr marL="121920" marR="121920" anchor="ctr"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9362">
                <a:tc>
                  <a:txBody>
                    <a:bodyPr/>
                    <a:lstStyle/>
                    <a:p>
                      <a:r>
                        <a:rPr lang="fr-FR" sz="1400" b="0" dirty="0"/>
                        <a:t>Largeur max boite gare (y compris PM)</a:t>
                      </a:r>
                    </a:p>
                  </a:txBody>
                  <a:tcPr marL="121920" marR="121920"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 dirty="0"/>
                        <a:t>32 m</a:t>
                      </a:r>
                    </a:p>
                  </a:txBody>
                  <a:tcPr marL="121920" marR="121920"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9362">
                <a:tc>
                  <a:txBody>
                    <a:bodyPr/>
                    <a:lstStyle/>
                    <a:p>
                      <a:r>
                        <a:rPr lang="fr-FR" sz="1400" b="0" dirty="0"/>
                        <a:t>Longueur max boite gare (y compris PM)</a:t>
                      </a:r>
                    </a:p>
                  </a:txBody>
                  <a:tcPr marL="121920" marR="121920" anchor="ctr"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 dirty="0"/>
                        <a:t>113 m</a:t>
                      </a:r>
                    </a:p>
                  </a:txBody>
                  <a:tcPr marL="121920" marR="121920" anchor="ctr"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9362">
                <a:tc>
                  <a:txBody>
                    <a:bodyPr/>
                    <a:lstStyle/>
                    <a:p>
                      <a:r>
                        <a:rPr lang="fr-FR" sz="1400" b="0" dirty="0"/>
                        <a:t>Nombre</a:t>
                      </a:r>
                      <a:r>
                        <a:rPr lang="fr-FR" sz="1400" b="0" baseline="0" dirty="0"/>
                        <a:t> niveaux</a:t>
                      </a:r>
                      <a:endParaRPr lang="fr-FR" sz="1400" b="0" dirty="0"/>
                    </a:p>
                  </a:txBody>
                  <a:tcPr marL="121920" marR="121920"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 dirty="0"/>
                        <a:t>6</a:t>
                      </a:r>
                    </a:p>
                  </a:txBody>
                  <a:tcPr marL="121920" marR="121920"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9362">
                <a:tc>
                  <a:txBody>
                    <a:bodyPr/>
                    <a:lstStyle/>
                    <a:p>
                      <a:r>
                        <a:rPr lang="fr-FR" sz="1400" b="0" dirty="0"/>
                        <a:t>Nombres d’escaliers mécaniques</a:t>
                      </a:r>
                    </a:p>
                  </a:txBody>
                  <a:tcPr marL="121920" marR="121920" anchor="ctr"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 dirty="0"/>
                        <a:t>14</a:t>
                      </a:r>
                    </a:p>
                  </a:txBody>
                  <a:tcPr marL="121920" marR="121920" anchor="ctr"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9362">
                <a:tc>
                  <a:txBody>
                    <a:bodyPr/>
                    <a:lstStyle/>
                    <a:p>
                      <a:r>
                        <a:rPr lang="fr-FR" sz="1400" b="0" dirty="0"/>
                        <a:t>Nombre d’ascenseurs</a:t>
                      </a:r>
                    </a:p>
                  </a:txBody>
                  <a:tcPr marL="121920" marR="121920"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marL="121920" marR="121920"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22587">
                <a:tc>
                  <a:txBody>
                    <a:bodyPr/>
                    <a:lstStyle/>
                    <a:p>
                      <a:r>
                        <a:rPr lang="fr-FR" sz="1400" b="0" dirty="0"/>
                        <a:t>Répartition</a:t>
                      </a:r>
                      <a:r>
                        <a:rPr lang="fr-FR" sz="1400" b="0" baseline="0" dirty="0"/>
                        <a:t> des surfaces de près de 11 120 m</a:t>
                      </a:r>
                      <a:r>
                        <a:rPr lang="fr-FR" sz="1400" b="0" baseline="30000" dirty="0"/>
                        <a:t>2</a:t>
                      </a:r>
                      <a:r>
                        <a:rPr lang="fr-FR" sz="1400" b="0" baseline="0" dirty="0"/>
                        <a:t> dont :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r-FR" sz="1400" b="0" baseline="0" dirty="0"/>
                        <a:t>Espaces voyageurs (hors espaces voyageurs SNCF)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r-FR" sz="1400" b="0" baseline="0" dirty="0"/>
                        <a:t>Espaces réservés </a:t>
                      </a:r>
                      <a:r>
                        <a:rPr lang="fr-FR" sz="1400" b="0" i="0" baseline="0" dirty="0"/>
                        <a:t>(hors locaux SNCF et commerces)</a:t>
                      </a:r>
                      <a:endParaRPr lang="fr-FR" sz="1400" b="0" i="0" dirty="0"/>
                    </a:p>
                  </a:txBody>
                  <a:tcPr marL="121920" marR="121920" anchor="ctr"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b="1" dirty="0">
                        <a:solidFill>
                          <a:schemeClr val="tx1"/>
                        </a:solidFill>
                      </a:endParaRPr>
                    </a:p>
                    <a:p>
                      <a:endParaRPr lang="fr-FR" sz="1400" b="1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fr-FR" sz="1400" b="1" dirty="0">
                          <a:solidFill>
                            <a:schemeClr val="tx1"/>
                          </a:solidFill>
                        </a:rPr>
                        <a:t>33 %</a:t>
                      </a:r>
                    </a:p>
                    <a:p>
                      <a:r>
                        <a:rPr lang="fr-FR" sz="1400" b="1" dirty="0">
                          <a:solidFill>
                            <a:schemeClr val="tx1"/>
                          </a:solidFill>
                        </a:rPr>
                        <a:t>67 %</a:t>
                      </a:r>
                    </a:p>
                  </a:txBody>
                  <a:tcPr marL="121920" marR="121920" anchor="ctr"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7" name="Image 6"/>
          <p:cNvPicPr preferRelativeResize="0"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48" t="65953" r="29496" b="1481"/>
          <a:stretch/>
        </p:blipFill>
        <p:spPr>
          <a:xfrm>
            <a:off x="660221" y="1324484"/>
            <a:ext cx="4724401" cy="231889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69" y="3643374"/>
            <a:ext cx="4450953" cy="2753552"/>
          </a:xfrm>
          <a:prstGeom prst="rect">
            <a:avLst/>
          </a:prstGeom>
          <a:ln w="28575"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9082284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EC7BAE9-6DCB-4F50-B97D-848F6CEC23CD}" type="slidenum">
              <a:rPr lang="fr-FR" smtClean="0"/>
              <a:pPr/>
              <a:t>11</a:t>
            </a:fld>
            <a:endParaRPr lang="fr-FR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fr-FR" dirty="0"/>
              <a:t>Gare Le Vert-de-Maisons</a:t>
            </a:r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9859695"/>
              </p:ext>
            </p:extLst>
          </p:nvPr>
        </p:nvGraphicFramePr>
        <p:xfrm>
          <a:off x="5918200" y="1346919"/>
          <a:ext cx="5476853" cy="49165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736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3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8622">
                <a:tc>
                  <a:txBody>
                    <a:bodyPr/>
                    <a:lstStyle/>
                    <a:p>
                      <a:r>
                        <a:rPr lang="fr-FR" sz="1400" b="0" dirty="0">
                          <a:solidFill>
                            <a:schemeClr val="tx1"/>
                          </a:solidFill>
                        </a:rPr>
                        <a:t>Profondeur (niveau quai)</a:t>
                      </a:r>
                    </a:p>
                  </a:txBody>
                  <a:tcPr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5250" indent="0" algn="l" fontAlgn="b"/>
                      <a:r>
                        <a:rPr lang="fr-FR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37 m</a:t>
                      </a:r>
                    </a:p>
                  </a:txBody>
                  <a:tcPr marL="0" marR="0" marT="0" marB="0"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3941">
                <a:tc>
                  <a:txBody>
                    <a:bodyPr/>
                    <a:lstStyle/>
                    <a:p>
                      <a:r>
                        <a:rPr lang="fr-FR" sz="1400" b="0" dirty="0">
                          <a:solidFill>
                            <a:schemeClr val="tx1"/>
                          </a:solidFill>
                        </a:rPr>
                        <a:t>Hauteur de l’émergence </a:t>
                      </a:r>
                    </a:p>
                  </a:txBody>
                  <a:tcPr anchor="ctr"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1" dirty="0">
                          <a:solidFill>
                            <a:schemeClr val="tx1"/>
                          </a:solidFill>
                        </a:rPr>
                        <a:t>13 m</a:t>
                      </a:r>
                    </a:p>
                  </a:txBody>
                  <a:tcPr anchor="ctr"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3941">
                <a:tc>
                  <a:txBody>
                    <a:bodyPr/>
                    <a:lstStyle/>
                    <a:p>
                      <a:r>
                        <a:rPr lang="fr-FR" sz="1400" b="0" dirty="0">
                          <a:solidFill>
                            <a:schemeClr val="tx1"/>
                          </a:solidFill>
                        </a:rPr>
                        <a:t>Largeur max boite gare (y compris PM)*</a:t>
                      </a:r>
                    </a:p>
                  </a:txBody>
                  <a:tcPr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1" dirty="0">
                          <a:solidFill>
                            <a:schemeClr val="tx1"/>
                          </a:solidFill>
                        </a:rPr>
                        <a:t>33 m</a:t>
                      </a:r>
                    </a:p>
                  </a:txBody>
                  <a:tcPr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3941">
                <a:tc>
                  <a:txBody>
                    <a:bodyPr/>
                    <a:lstStyle/>
                    <a:p>
                      <a:r>
                        <a:rPr lang="fr-FR" sz="1400" b="0" dirty="0">
                          <a:solidFill>
                            <a:schemeClr val="tx1"/>
                          </a:solidFill>
                        </a:rPr>
                        <a:t>Longueur max boite gare (y compris PM)*</a:t>
                      </a:r>
                    </a:p>
                  </a:txBody>
                  <a:tcPr anchor="ctr"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1" dirty="0">
                          <a:solidFill>
                            <a:schemeClr val="tx1"/>
                          </a:solidFill>
                        </a:rPr>
                        <a:t>111 m</a:t>
                      </a:r>
                    </a:p>
                  </a:txBody>
                  <a:tcPr anchor="ctr"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6636">
                <a:tc>
                  <a:txBody>
                    <a:bodyPr/>
                    <a:lstStyle/>
                    <a:p>
                      <a:r>
                        <a:rPr lang="fr-FR" sz="1400" b="0" dirty="0">
                          <a:solidFill>
                            <a:schemeClr val="tx1"/>
                          </a:solidFill>
                        </a:rPr>
                        <a:t>Nombre de</a:t>
                      </a:r>
                      <a:r>
                        <a:rPr lang="fr-FR" sz="1400" b="0" baseline="0" dirty="0">
                          <a:solidFill>
                            <a:schemeClr val="tx1"/>
                          </a:solidFill>
                        </a:rPr>
                        <a:t> niveaux</a:t>
                      </a:r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1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3941">
                <a:tc>
                  <a:txBody>
                    <a:bodyPr/>
                    <a:lstStyle/>
                    <a:p>
                      <a:r>
                        <a:rPr lang="fr-FR" sz="1400" b="0" dirty="0">
                          <a:solidFill>
                            <a:schemeClr val="tx1"/>
                          </a:solidFill>
                        </a:rPr>
                        <a:t>Nombres d’escaliers mécaniques*</a:t>
                      </a:r>
                    </a:p>
                  </a:txBody>
                  <a:tcPr anchor="ctr"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5250" indent="0" algn="l" fontAlgn="ctr"/>
                      <a:r>
                        <a:rPr lang="pt-BR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 EM</a:t>
                      </a:r>
                    </a:p>
                  </a:txBody>
                  <a:tcPr marL="0" marR="0" marT="0" marB="0" anchor="ctr"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3941">
                <a:tc>
                  <a:txBody>
                    <a:bodyPr/>
                    <a:lstStyle/>
                    <a:p>
                      <a:r>
                        <a:rPr lang="fr-FR" sz="1400" b="0" dirty="0">
                          <a:solidFill>
                            <a:schemeClr val="tx1"/>
                          </a:solidFill>
                        </a:rPr>
                        <a:t>Nombre d’ascenseurs*</a:t>
                      </a:r>
                    </a:p>
                  </a:txBody>
                  <a:tcPr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5250" indent="0" algn="l" fontAlgn="b"/>
                      <a:r>
                        <a:rPr lang="fr-FR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 ASC</a:t>
                      </a:r>
                    </a:p>
                  </a:txBody>
                  <a:tcPr marL="0" marR="0" marT="0" marB="0"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71543">
                <a:tc>
                  <a:txBody>
                    <a:bodyPr/>
                    <a:lstStyle/>
                    <a:p>
                      <a:r>
                        <a:rPr lang="fr-FR" sz="1400" b="0" dirty="0">
                          <a:solidFill>
                            <a:schemeClr val="tx1"/>
                          </a:solidFill>
                        </a:rPr>
                        <a:t>Répartition</a:t>
                      </a:r>
                      <a:r>
                        <a:rPr lang="fr-FR" sz="1400" b="0" baseline="0" dirty="0">
                          <a:solidFill>
                            <a:schemeClr val="tx1"/>
                          </a:solidFill>
                        </a:rPr>
                        <a:t> des surfaces de près de 9 000 m² dont :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r-FR" sz="1400" b="0" baseline="0" dirty="0">
                          <a:solidFill>
                            <a:schemeClr val="tx1"/>
                          </a:solidFill>
                        </a:rPr>
                        <a:t>Espaces voyageurs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r-FR" sz="1400" b="0" baseline="0" dirty="0">
                          <a:solidFill>
                            <a:schemeClr val="tx1"/>
                          </a:solidFill>
                        </a:rPr>
                        <a:t>Espaces réservés</a:t>
                      </a:r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5250" indent="0" algn="l" fontAlgn="b"/>
                      <a:endParaRPr lang="fr-FR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95250" indent="0" algn="l" fontAlgn="b"/>
                      <a:endParaRPr lang="fr-FR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95250" indent="0" algn="l" fontAlgn="b"/>
                      <a:r>
                        <a:rPr lang="fr-FR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53 %</a:t>
                      </a:r>
                    </a:p>
                    <a:p>
                      <a:pPr marL="95250" indent="0" algn="l" fontAlgn="b"/>
                      <a:r>
                        <a:rPr lang="fr-FR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47 %</a:t>
                      </a:r>
                    </a:p>
                  </a:txBody>
                  <a:tcPr marL="0" marR="0" marT="0" marB="0" anchor="ctr"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9" name="Picture 2">
            <a:extLst>
              <a:ext uri="{FF2B5EF4-FFF2-40B4-BE49-F238E27FC236}">
                <a16:creationId xmlns:a16="http://schemas.microsoft.com/office/drawing/2014/main" id="{FC5DE9C9-BB57-4913-92FD-9BC08D7E5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352" y="1346919"/>
            <a:ext cx="4319220" cy="2162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6" descr="axonometrie circulation voyageurs PRO A">
            <a:extLst>
              <a:ext uri="{FF2B5EF4-FFF2-40B4-BE49-F238E27FC236}">
                <a16:creationId xmlns:a16="http://schemas.microsoft.com/office/drawing/2014/main" id="{77294896-A8BD-4402-95E3-87E413E47067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6"/>
          <a:stretch>
            <a:fillRect/>
          </a:stretch>
        </p:blipFill>
        <p:spPr bwMode="auto">
          <a:xfrm>
            <a:off x="1906509" y="3508963"/>
            <a:ext cx="3188906" cy="28597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84923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EC7BAE9-6DCB-4F50-B97D-848F6CEC23CD}" type="slidenum">
              <a:rPr lang="fr-FR" smtClean="0"/>
              <a:pPr/>
              <a:t>12</a:t>
            </a:fld>
            <a:endParaRPr lang="fr-FR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fr-FR" dirty="0"/>
              <a:t>Gare Créteil l’Echât</a:t>
            </a:r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7792114"/>
              </p:ext>
            </p:extLst>
          </p:nvPr>
        </p:nvGraphicFramePr>
        <p:xfrm>
          <a:off x="6359545" y="1327384"/>
          <a:ext cx="5035510" cy="50253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020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34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0129">
                <a:tc>
                  <a:txBody>
                    <a:bodyPr/>
                    <a:lstStyle/>
                    <a:p>
                      <a:r>
                        <a:rPr lang="fr-FR" sz="1400" b="0" dirty="0">
                          <a:solidFill>
                            <a:schemeClr val="tx1"/>
                          </a:solidFill>
                        </a:rPr>
                        <a:t>Profondeur (niveau quai)</a:t>
                      </a:r>
                    </a:p>
                  </a:txBody>
                  <a:tcPr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5250" indent="0" algn="l" fontAlgn="b"/>
                      <a:r>
                        <a:rPr lang="fr-FR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21 m</a:t>
                      </a:r>
                    </a:p>
                  </a:txBody>
                  <a:tcPr marL="0" marR="0" marT="0" marB="0"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5755">
                <a:tc>
                  <a:txBody>
                    <a:bodyPr/>
                    <a:lstStyle/>
                    <a:p>
                      <a:r>
                        <a:rPr lang="fr-FR" sz="1400" b="0" dirty="0"/>
                        <a:t>Hauteur de l’émergence </a:t>
                      </a:r>
                    </a:p>
                  </a:txBody>
                  <a:tcPr anchor="ctr"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1" dirty="0"/>
                        <a:t>13 m</a:t>
                      </a:r>
                    </a:p>
                  </a:txBody>
                  <a:tcPr anchor="ctr"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5755">
                <a:tc>
                  <a:txBody>
                    <a:bodyPr/>
                    <a:lstStyle/>
                    <a:p>
                      <a:r>
                        <a:rPr lang="fr-FR" sz="1400" b="0" dirty="0"/>
                        <a:t>Largeur max boite gare (y compris PM)*</a:t>
                      </a:r>
                    </a:p>
                  </a:txBody>
                  <a:tcPr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1" dirty="0"/>
                        <a:t>33 m</a:t>
                      </a:r>
                    </a:p>
                  </a:txBody>
                  <a:tcPr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5755">
                <a:tc>
                  <a:txBody>
                    <a:bodyPr/>
                    <a:lstStyle/>
                    <a:p>
                      <a:r>
                        <a:rPr lang="fr-FR" sz="1400" b="0" dirty="0"/>
                        <a:t>Longueur max boite gare (y compris PM)*</a:t>
                      </a:r>
                    </a:p>
                  </a:txBody>
                  <a:tcPr anchor="ctr"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1" dirty="0"/>
                        <a:t>115 m</a:t>
                      </a:r>
                    </a:p>
                  </a:txBody>
                  <a:tcPr anchor="ctr"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1503">
                <a:tc>
                  <a:txBody>
                    <a:bodyPr/>
                    <a:lstStyle/>
                    <a:p>
                      <a:r>
                        <a:rPr lang="fr-FR" sz="1400" b="0" dirty="0"/>
                        <a:t>Nombre de</a:t>
                      </a:r>
                      <a:r>
                        <a:rPr lang="fr-FR" sz="1400" b="0" baseline="0" dirty="0"/>
                        <a:t> niveaux</a:t>
                      </a:r>
                      <a:endParaRPr lang="fr-FR" sz="1400" b="0" dirty="0"/>
                    </a:p>
                  </a:txBody>
                  <a:tcPr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1" dirty="0"/>
                        <a:t>3</a:t>
                      </a:r>
                    </a:p>
                  </a:txBody>
                  <a:tcPr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5755">
                <a:tc>
                  <a:txBody>
                    <a:bodyPr/>
                    <a:lstStyle/>
                    <a:p>
                      <a:r>
                        <a:rPr lang="fr-FR" sz="1400" b="0" dirty="0"/>
                        <a:t>Nombres d’escaliers mécaniques*</a:t>
                      </a:r>
                    </a:p>
                  </a:txBody>
                  <a:tcPr anchor="ctr"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5250" indent="0" algn="l" fontAlgn="ctr"/>
                      <a:r>
                        <a:rPr lang="pt-BR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 EM</a:t>
                      </a:r>
                    </a:p>
                  </a:txBody>
                  <a:tcPr marL="0" marR="0" marT="0" marB="0" anchor="ctr"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5755">
                <a:tc>
                  <a:txBody>
                    <a:bodyPr/>
                    <a:lstStyle/>
                    <a:p>
                      <a:r>
                        <a:rPr lang="fr-FR" sz="1400" b="0" dirty="0"/>
                        <a:t>Nombre d’ascenseurs*</a:t>
                      </a:r>
                    </a:p>
                  </a:txBody>
                  <a:tcPr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5250" indent="0" algn="l" fontAlgn="b"/>
                      <a:r>
                        <a:rPr lang="fr-FR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r>
                        <a:rPr lang="fr-FR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ASC</a:t>
                      </a:r>
                    </a:p>
                  </a:txBody>
                  <a:tcPr marL="0" marR="0" marT="0" marB="0"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74989">
                <a:tc>
                  <a:txBody>
                    <a:bodyPr/>
                    <a:lstStyle/>
                    <a:p>
                      <a:r>
                        <a:rPr lang="fr-FR" sz="1400" b="0" dirty="0"/>
                        <a:t>Répartition</a:t>
                      </a:r>
                      <a:r>
                        <a:rPr lang="fr-FR" sz="1400" b="0" baseline="0" dirty="0"/>
                        <a:t> des surfaces de près de 12 000 m² dont :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r-FR" sz="1400" b="0" baseline="0" dirty="0"/>
                        <a:t>Espaces voyageurs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r-FR" sz="1400" b="0" baseline="0" dirty="0"/>
                        <a:t>Espaces réservés</a:t>
                      </a:r>
                      <a:endParaRPr lang="fr-FR" sz="1400" b="0" dirty="0"/>
                    </a:p>
                  </a:txBody>
                  <a:tcPr anchor="ctr"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5250" indent="0" algn="l" fontAlgn="b"/>
                      <a:r>
                        <a:rPr lang="fr-FR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52 %</a:t>
                      </a:r>
                    </a:p>
                    <a:p>
                      <a:pPr marL="95250" indent="0" algn="l" fontAlgn="b"/>
                      <a:r>
                        <a:rPr lang="fr-FR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48 %</a:t>
                      </a:r>
                    </a:p>
                  </a:txBody>
                  <a:tcPr marL="0" marR="0" marT="0" marB="0" anchor="ctr"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BA26DD35-6DD2-4559-A1D3-CC65BB610AEE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32" r="1921" b="1420"/>
          <a:stretch/>
        </p:blipFill>
        <p:spPr bwMode="auto">
          <a:xfrm>
            <a:off x="959820" y="1327385"/>
            <a:ext cx="4872637" cy="23556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2" descr="C:\Users\edemanche.setec\AppData\Local\Microsoft\Windows\Temporary Internet Files\Content.Outlook\5CFMPS1D\ANMA-CLE-F-150527-A3.jpg">
            <a:extLst>
              <a:ext uri="{FF2B5EF4-FFF2-40B4-BE49-F238E27FC236}">
                <a16:creationId xmlns:a16="http://schemas.microsoft.com/office/drawing/2014/main" id="{0A16F223-AF4C-4639-AB6F-6FD7CD71AA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" t="17938" r="2488"/>
          <a:stretch/>
        </p:blipFill>
        <p:spPr bwMode="auto">
          <a:xfrm>
            <a:off x="985712" y="3801360"/>
            <a:ext cx="4846745" cy="251078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16985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E848B974-6290-43B6-926F-D3A5EBB59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fr-FR" dirty="0"/>
              <a:t>Gare Saint-Maur – Créteil </a:t>
            </a: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377A7063-D181-49D9-881F-D88008C7F8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5124137"/>
              </p:ext>
            </p:extLst>
          </p:nvPr>
        </p:nvGraphicFramePr>
        <p:xfrm>
          <a:off x="5533630" y="1301614"/>
          <a:ext cx="5783944" cy="49539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077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761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8664">
                <a:tc>
                  <a:txBody>
                    <a:bodyPr/>
                    <a:lstStyle/>
                    <a:p>
                      <a:r>
                        <a:rPr lang="fr-FR" sz="1400" b="0" dirty="0">
                          <a:solidFill>
                            <a:schemeClr val="tx1"/>
                          </a:solidFill>
                        </a:rPr>
                        <a:t>Profondeur (niveau quai)</a:t>
                      </a:r>
                    </a:p>
                  </a:txBody>
                  <a:tcPr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95250" algn="l" fontAlgn="b"/>
                      <a:r>
                        <a:rPr lang="fr-FR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52 m</a:t>
                      </a:r>
                    </a:p>
                  </a:txBody>
                  <a:tcPr marL="0" marR="0" marT="0" marB="0"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1957">
                <a:tc>
                  <a:txBody>
                    <a:bodyPr/>
                    <a:lstStyle/>
                    <a:p>
                      <a:r>
                        <a:rPr lang="fr-FR" sz="1400" b="0" dirty="0"/>
                        <a:t>Hauteur de l’émergence </a:t>
                      </a:r>
                    </a:p>
                  </a:txBody>
                  <a:tcPr anchor="ctr"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entre 6,50 m  et 9,50 m</a:t>
                      </a:r>
                    </a:p>
                  </a:txBody>
                  <a:tcPr anchor="ctr"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1957">
                <a:tc>
                  <a:txBody>
                    <a:bodyPr/>
                    <a:lstStyle/>
                    <a:p>
                      <a:r>
                        <a:rPr lang="fr-FR" sz="1400" b="0" dirty="0"/>
                        <a:t>Largeur max boite gare (y compris «épaisseur</a:t>
                      </a:r>
                      <a:r>
                        <a:rPr lang="fr-FR" sz="1400" b="0" baseline="0" dirty="0"/>
                        <a:t> </a:t>
                      </a:r>
                      <a:r>
                        <a:rPr lang="fr-FR" sz="1400" b="0" dirty="0"/>
                        <a:t>PM)*</a:t>
                      </a:r>
                    </a:p>
                  </a:txBody>
                  <a:tcPr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1" dirty="0"/>
                        <a:t>40,4 m</a:t>
                      </a:r>
                    </a:p>
                  </a:txBody>
                  <a:tcPr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1957">
                <a:tc>
                  <a:txBody>
                    <a:bodyPr/>
                    <a:lstStyle/>
                    <a:p>
                      <a:r>
                        <a:rPr lang="fr-FR" sz="1400" b="0" dirty="0"/>
                        <a:t>Longueur max boite gare +</a:t>
                      </a:r>
                      <a:r>
                        <a:rPr lang="fr-FR" sz="1400" b="0" baseline="0" dirty="0"/>
                        <a:t> galeries quais</a:t>
                      </a:r>
                      <a:r>
                        <a:rPr lang="fr-FR" sz="1400" b="0" dirty="0"/>
                        <a:t> (y compris épaisseur PM)*</a:t>
                      </a:r>
                    </a:p>
                  </a:txBody>
                  <a:tcPr anchor="ctr"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1" dirty="0"/>
                        <a:t>111,76 m</a:t>
                      </a:r>
                    </a:p>
                  </a:txBody>
                  <a:tcPr anchor="ctr"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6026">
                <a:tc>
                  <a:txBody>
                    <a:bodyPr/>
                    <a:lstStyle/>
                    <a:p>
                      <a:r>
                        <a:rPr lang="fr-FR" sz="1400" b="0" dirty="0"/>
                        <a:t>Nombre de</a:t>
                      </a:r>
                      <a:r>
                        <a:rPr lang="fr-FR" sz="1400" b="0" baseline="0" dirty="0"/>
                        <a:t> niveaux</a:t>
                      </a:r>
                      <a:endParaRPr lang="fr-FR" sz="1400" b="0" dirty="0"/>
                    </a:p>
                  </a:txBody>
                  <a:tcPr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fr-FR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 niveaux voyageurs</a:t>
                      </a:r>
                      <a:r>
                        <a:rPr lang="fr-FR" sz="1400" b="1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+ 5 niveaux techniques / escaliers</a:t>
                      </a:r>
                      <a:endParaRPr lang="fr-FR" sz="1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1957">
                <a:tc>
                  <a:txBody>
                    <a:bodyPr/>
                    <a:lstStyle/>
                    <a:p>
                      <a:r>
                        <a:rPr lang="fr-FR" sz="1400" b="0" dirty="0"/>
                        <a:t>Nombres d’escaliers mécaniques*</a:t>
                      </a:r>
                    </a:p>
                  </a:txBody>
                  <a:tcPr anchor="ctr"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8000" marR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 EM (mezzanine – quai)</a:t>
                      </a:r>
                    </a:p>
                  </a:txBody>
                  <a:tcPr marL="0" marR="0" marT="0" marB="0" anchor="ctr"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26523">
                <a:tc>
                  <a:txBody>
                    <a:bodyPr/>
                    <a:lstStyle/>
                    <a:p>
                      <a:r>
                        <a:rPr lang="fr-FR" sz="1400" b="0" dirty="0"/>
                        <a:t>Nombre d’ascenseurs</a:t>
                      </a:r>
                    </a:p>
                  </a:txBody>
                  <a:tcPr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l" defTabSz="457200" rtl="0" eaLnBrk="1" fontAlgn="b" latinLnBrk="0" hangingPunct="1"/>
                      <a:r>
                        <a:rPr lang="fr-FR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11 ASC (puits central) </a:t>
                      </a:r>
                    </a:p>
                    <a:p>
                      <a:pPr marL="108000" algn="l" defTabSz="457200" rtl="0" eaLnBrk="1" fontAlgn="b" latinLnBrk="0" hangingPunct="1"/>
                      <a:r>
                        <a:rPr lang="fr-FR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+ 4 ASC (mezzanine – quai)</a:t>
                      </a:r>
                    </a:p>
                  </a:txBody>
                  <a:tcPr marL="0" marR="0" marT="0" marB="0"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58087">
                <a:tc>
                  <a:txBody>
                    <a:bodyPr/>
                    <a:lstStyle/>
                    <a:p>
                      <a:r>
                        <a:rPr lang="fr-FR" sz="1400" b="0" dirty="0"/>
                        <a:t>Répartition</a:t>
                      </a:r>
                      <a:r>
                        <a:rPr lang="fr-FR" sz="1400" b="0" baseline="0" dirty="0"/>
                        <a:t> des surfaces de plus de 5500 m² :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r-FR" sz="1400" b="0" baseline="0" dirty="0"/>
                        <a:t>Espaces voyageurs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r-FR" sz="1400" b="0" baseline="0" dirty="0"/>
                        <a:t>Espaces réservés</a:t>
                      </a:r>
                      <a:endParaRPr lang="fr-FR" sz="1400" b="0" dirty="0"/>
                    </a:p>
                  </a:txBody>
                  <a:tcPr anchor="ctr"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l" fontAlgn="b"/>
                      <a:r>
                        <a:rPr lang="fr-FR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53%</a:t>
                      </a:r>
                    </a:p>
                    <a:p>
                      <a:pPr marL="108000" algn="l" fontAlgn="b"/>
                      <a:r>
                        <a:rPr lang="fr-FR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47%</a:t>
                      </a:r>
                    </a:p>
                  </a:txBody>
                  <a:tcPr marL="0" marR="0" marT="0" marB="0" anchor="b"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6" name="Image 5" descr="Une image contenant bâtiment, grand, assis, blanc&#10;&#10;Description générée automatiquement">
            <a:extLst>
              <a:ext uri="{FF2B5EF4-FFF2-40B4-BE49-F238E27FC236}">
                <a16:creationId xmlns:a16="http://schemas.microsoft.com/office/drawing/2014/main" id="{D2D171AA-E984-4583-977B-310BDD6CA9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657" y="4655496"/>
            <a:ext cx="4770159" cy="1613596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594E770E-0E01-4F5E-BD4A-9F9967EE4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601" y="588908"/>
            <a:ext cx="5199177" cy="4215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39129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E848B974-6290-43B6-926F-D3A5EBB59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fr-FR" dirty="0"/>
              <a:t>Gare Champigny Centre</a:t>
            </a: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377A7063-D181-49D9-881F-D88008C7F8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203315"/>
              </p:ext>
            </p:extLst>
          </p:nvPr>
        </p:nvGraphicFramePr>
        <p:xfrm>
          <a:off x="6527800" y="1301614"/>
          <a:ext cx="4876800" cy="51827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816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51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8664">
                <a:tc>
                  <a:txBody>
                    <a:bodyPr/>
                    <a:lstStyle/>
                    <a:p>
                      <a:r>
                        <a:rPr lang="fr-FR" sz="1400" b="0" dirty="0">
                          <a:solidFill>
                            <a:schemeClr val="tx1"/>
                          </a:solidFill>
                        </a:rPr>
                        <a:t>Profondeur (niveau quai)</a:t>
                      </a:r>
                    </a:p>
                  </a:txBody>
                  <a:tcPr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1" dirty="0">
                          <a:solidFill>
                            <a:schemeClr val="tx1"/>
                          </a:solidFill>
                        </a:rPr>
                        <a:t>20 m</a:t>
                      </a:r>
                    </a:p>
                  </a:txBody>
                  <a:tcPr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1957">
                <a:tc>
                  <a:txBody>
                    <a:bodyPr/>
                    <a:lstStyle/>
                    <a:p>
                      <a:r>
                        <a:rPr lang="fr-FR" sz="1400" b="0" dirty="0"/>
                        <a:t>Hauteur de l’émergence </a:t>
                      </a:r>
                    </a:p>
                  </a:txBody>
                  <a:tcPr anchor="ctr"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1" dirty="0"/>
                        <a:t>9 m</a:t>
                      </a:r>
                    </a:p>
                  </a:txBody>
                  <a:tcPr anchor="ctr"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1957">
                <a:tc>
                  <a:txBody>
                    <a:bodyPr/>
                    <a:lstStyle/>
                    <a:p>
                      <a:r>
                        <a:rPr lang="fr-FR" sz="1400" b="0" dirty="0"/>
                        <a:t>Largeur max boite gare (y compris PM)*</a:t>
                      </a:r>
                    </a:p>
                  </a:txBody>
                  <a:tcPr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1" dirty="0"/>
                        <a:t>22 m</a:t>
                      </a:r>
                    </a:p>
                  </a:txBody>
                  <a:tcPr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1957">
                <a:tc>
                  <a:txBody>
                    <a:bodyPr/>
                    <a:lstStyle/>
                    <a:p>
                      <a:r>
                        <a:rPr lang="fr-FR" sz="1400" b="0" dirty="0"/>
                        <a:t>Longueur max boite gare (y compris PM)*</a:t>
                      </a:r>
                    </a:p>
                  </a:txBody>
                  <a:tcPr anchor="ctr"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1" dirty="0"/>
                        <a:t>110 m</a:t>
                      </a:r>
                    </a:p>
                  </a:txBody>
                  <a:tcPr anchor="ctr"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6026">
                <a:tc>
                  <a:txBody>
                    <a:bodyPr/>
                    <a:lstStyle/>
                    <a:p>
                      <a:r>
                        <a:rPr lang="fr-FR" sz="1400" b="0" dirty="0"/>
                        <a:t>Nombre de</a:t>
                      </a:r>
                      <a:r>
                        <a:rPr lang="fr-FR" sz="1400" b="0" baseline="0" dirty="0"/>
                        <a:t> niveaux</a:t>
                      </a:r>
                      <a:endParaRPr lang="fr-FR" sz="1400" b="0" dirty="0"/>
                    </a:p>
                  </a:txBody>
                  <a:tcPr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1" dirty="0"/>
                        <a:t>4 </a:t>
                      </a:r>
                      <a:r>
                        <a:rPr lang="fr-FR" sz="1200" b="0" dirty="0"/>
                        <a:t>(dont mezzanine) </a:t>
                      </a:r>
                      <a:r>
                        <a:rPr lang="fr-FR" sz="1400" b="1" dirty="0"/>
                        <a:t>&amp; R+1 technique</a:t>
                      </a:r>
                    </a:p>
                  </a:txBody>
                  <a:tcPr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1957">
                <a:tc>
                  <a:txBody>
                    <a:bodyPr/>
                    <a:lstStyle/>
                    <a:p>
                      <a:r>
                        <a:rPr lang="fr-FR" sz="1400" b="0" dirty="0"/>
                        <a:t>Nombres d’escaliers mécaniques*</a:t>
                      </a:r>
                    </a:p>
                  </a:txBody>
                  <a:tcPr anchor="ctr"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5250" indent="0" algn="l" fontAlgn="ctr"/>
                      <a:r>
                        <a:rPr lang="pt-BR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13 EM</a:t>
                      </a:r>
                    </a:p>
                  </a:txBody>
                  <a:tcPr marL="0" marR="0" marT="0" marB="0" anchor="ctr"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26523">
                <a:tc>
                  <a:txBody>
                    <a:bodyPr/>
                    <a:lstStyle/>
                    <a:p>
                      <a:r>
                        <a:rPr lang="fr-FR" sz="1400" b="0" dirty="0"/>
                        <a:t>Nombre d’ascenseurs*</a:t>
                      </a:r>
                    </a:p>
                  </a:txBody>
                  <a:tcPr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95250" algn="l" fontAlgn="b"/>
                      <a:r>
                        <a:rPr lang="fr-FR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 ASC</a:t>
                      </a:r>
                    </a:p>
                  </a:txBody>
                  <a:tcPr marL="0" marR="0" marT="0" marB="0"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58087">
                <a:tc>
                  <a:txBody>
                    <a:bodyPr/>
                    <a:lstStyle/>
                    <a:p>
                      <a:r>
                        <a:rPr lang="fr-FR" sz="1400" b="0" dirty="0"/>
                        <a:t>Répartition</a:t>
                      </a:r>
                      <a:r>
                        <a:rPr lang="fr-FR" sz="1400" b="0" baseline="0" dirty="0"/>
                        <a:t> des surfaces de près de 7500 m² dont :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r-FR" sz="1400" b="0" baseline="0" dirty="0"/>
                        <a:t>Espaces voyageurs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r-FR" sz="1400" b="0" baseline="0" dirty="0"/>
                        <a:t>Espaces réservés</a:t>
                      </a:r>
                      <a:endParaRPr lang="fr-FR" sz="1400" b="0" dirty="0"/>
                    </a:p>
                  </a:txBody>
                  <a:tcPr anchor="ctr"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5250" indent="0" algn="l" fontAlgn="b"/>
                      <a:r>
                        <a:rPr lang="fr-FR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55%</a:t>
                      </a:r>
                    </a:p>
                    <a:p>
                      <a:pPr marL="95250" indent="0" algn="l" fontAlgn="b"/>
                      <a:r>
                        <a:rPr lang="fr-FR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45%</a:t>
                      </a:r>
                    </a:p>
                  </a:txBody>
                  <a:tcPr marL="0" marR="0" marT="0" marB="0" anchor="b"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A307C05B-57F0-4A04-8109-5390BE078DE0}"/>
              </a:ext>
            </a:extLst>
          </p:cNvPr>
          <p:cNvPicPr/>
          <p:nvPr/>
        </p:nvPicPr>
        <p:blipFill rotWithShape="1">
          <a:blip r:embed="rId2"/>
          <a:srcRect b="32783"/>
          <a:stretch/>
        </p:blipFill>
        <p:spPr bwMode="auto">
          <a:xfrm>
            <a:off x="553309" y="1301614"/>
            <a:ext cx="5294948" cy="24155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EE59F09B-6A7F-4D34-A12C-E6DBC72A78B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09" y="3831379"/>
            <a:ext cx="5294948" cy="256714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39823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E848B974-6290-43B6-926F-D3A5EBB59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fr-FR" dirty="0"/>
              <a:t>Gare Bry – Villiers – Champigny </a:t>
            </a: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377A7063-D181-49D9-881F-D88008C7F8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2602796"/>
              </p:ext>
            </p:extLst>
          </p:nvPr>
        </p:nvGraphicFramePr>
        <p:xfrm>
          <a:off x="6527800" y="1447988"/>
          <a:ext cx="4876800" cy="48354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816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51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5112">
                <a:tc>
                  <a:txBody>
                    <a:bodyPr/>
                    <a:lstStyle/>
                    <a:p>
                      <a:r>
                        <a:rPr lang="fr-FR" sz="1400" b="0" dirty="0">
                          <a:solidFill>
                            <a:schemeClr val="tx1"/>
                          </a:solidFill>
                        </a:rPr>
                        <a:t>Profondeur (niveau quai)</a:t>
                      </a:r>
                    </a:p>
                  </a:txBody>
                  <a:tcPr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1" dirty="0">
                          <a:solidFill>
                            <a:schemeClr val="tx1"/>
                          </a:solidFill>
                        </a:rPr>
                        <a:t>23 m</a:t>
                      </a:r>
                    </a:p>
                  </a:txBody>
                  <a:tcPr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5648">
                <a:tc>
                  <a:txBody>
                    <a:bodyPr/>
                    <a:lstStyle/>
                    <a:p>
                      <a:r>
                        <a:rPr lang="fr-FR" sz="1400" b="0" dirty="0"/>
                        <a:t>Hauteur de l’émergence (par rapport à l’entrée</a:t>
                      </a:r>
                      <a:r>
                        <a:rPr lang="fr-FR" sz="1400" b="0" baseline="0" dirty="0"/>
                        <a:t> GPE)</a:t>
                      </a:r>
                      <a:endParaRPr lang="fr-FR" sz="1400" b="0" dirty="0"/>
                    </a:p>
                  </a:txBody>
                  <a:tcPr anchor="ctr"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1" dirty="0"/>
                        <a:t>8 m</a:t>
                      </a:r>
                      <a:endParaRPr lang="fr-FR" sz="1400" b="0" dirty="0"/>
                    </a:p>
                  </a:txBody>
                  <a:tcPr anchor="ctr"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5648">
                <a:tc>
                  <a:txBody>
                    <a:bodyPr/>
                    <a:lstStyle/>
                    <a:p>
                      <a:r>
                        <a:rPr lang="fr-FR" sz="1400" b="0" dirty="0"/>
                        <a:t>Largeur max boite gare (y compris PM)*</a:t>
                      </a:r>
                    </a:p>
                  </a:txBody>
                  <a:tcPr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1" dirty="0"/>
                        <a:t>31 m</a:t>
                      </a:r>
                    </a:p>
                  </a:txBody>
                  <a:tcPr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5648">
                <a:tc>
                  <a:txBody>
                    <a:bodyPr/>
                    <a:lstStyle/>
                    <a:p>
                      <a:r>
                        <a:rPr lang="fr-FR" sz="1400" b="0" dirty="0"/>
                        <a:t>Longueur max boite gare (y compris PM)*</a:t>
                      </a:r>
                    </a:p>
                  </a:txBody>
                  <a:tcPr anchor="ctr"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1" dirty="0"/>
                        <a:t>115 m</a:t>
                      </a:r>
                    </a:p>
                  </a:txBody>
                  <a:tcPr anchor="ctr"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4870">
                <a:tc>
                  <a:txBody>
                    <a:bodyPr/>
                    <a:lstStyle/>
                    <a:p>
                      <a:r>
                        <a:rPr lang="fr-FR" sz="1400" b="0" dirty="0"/>
                        <a:t>Nombre de</a:t>
                      </a:r>
                      <a:r>
                        <a:rPr lang="fr-FR" sz="1400" b="0" baseline="0" dirty="0"/>
                        <a:t> niveaux</a:t>
                      </a:r>
                      <a:endParaRPr lang="fr-FR" sz="1400" b="0" dirty="0"/>
                    </a:p>
                  </a:txBody>
                  <a:tcPr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1" dirty="0"/>
                        <a:t>4</a:t>
                      </a:r>
                    </a:p>
                  </a:txBody>
                  <a:tcPr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5648">
                <a:tc>
                  <a:txBody>
                    <a:bodyPr/>
                    <a:lstStyle/>
                    <a:p>
                      <a:r>
                        <a:rPr lang="fr-FR" sz="1400" b="0" dirty="0"/>
                        <a:t>Nombres d’escaliers mécaniques*</a:t>
                      </a:r>
                    </a:p>
                  </a:txBody>
                  <a:tcPr anchor="ctr"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95250" algn="l" fontAlgn="ctr"/>
                      <a:r>
                        <a:rPr lang="fr-FR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 EM</a:t>
                      </a:r>
                    </a:p>
                  </a:txBody>
                  <a:tcPr marL="0" marR="0" marT="0" marB="0" anchor="ctr"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8011">
                <a:tc>
                  <a:txBody>
                    <a:bodyPr/>
                    <a:lstStyle/>
                    <a:p>
                      <a:r>
                        <a:rPr lang="fr-FR" sz="1400" b="0" dirty="0"/>
                        <a:t>Nombre d’ascenseurs*</a:t>
                      </a:r>
                    </a:p>
                  </a:txBody>
                  <a:tcPr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95250" algn="l" fontAlgn="b"/>
                      <a:r>
                        <a:rPr lang="fr-FR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 ASC </a:t>
                      </a:r>
                    </a:p>
                  </a:txBody>
                  <a:tcPr marL="0" marR="0" marT="0" marB="0"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16962">
                <a:tc>
                  <a:txBody>
                    <a:bodyPr/>
                    <a:lstStyle/>
                    <a:p>
                      <a:r>
                        <a:rPr lang="fr-FR" sz="1400" b="0" dirty="0"/>
                        <a:t>Répartition</a:t>
                      </a:r>
                      <a:r>
                        <a:rPr lang="fr-FR" sz="1400" b="0" baseline="0" dirty="0"/>
                        <a:t> des surfaces de plus de 9100 m² dont :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r-FR" sz="1400" b="0" baseline="0" dirty="0"/>
                        <a:t>Espaces voyageurs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r-FR" sz="1400" b="0" baseline="0" dirty="0"/>
                        <a:t>Espaces réservés</a:t>
                      </a:r>
                      <a:endParaRPr lang="fr-FR" sz="1400" b="0" dirty="0"/>
                    </a:p>
                  </a:txBody>
                  <a:tcPr anchor="ctr"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4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95250" indent="0" algn="l" fontAlgn="b"/>
                      <a:r>
                        <a:rPr lang="fr-FR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55%</a:t>
                      </a:r>
                    </a:p>
                    <a:p>
                      <a:pPr marL="95250" indent="0" algn="l" fontAlgn="b"/>
                      <a:r>
                        <a:rPr lang="fr-FR" sz="1400" b="1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45%</a:t>
                      </a:r>
                      <a:endParaRPr lang="fr-FR" sz="1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3" name="Image 12">
            <a:extLst>
              <a:ext uri="{FF2B5EF4-FFF2-40B4-BE49-F238E27FC236}">
                <a16:creationId xmlns:a16="http://schemas.microsoft.com/office/drawing/2014/main" id="{50CEE2AC-C3AA-4C51-940A-7F7B27B8BA30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956"/>
          <a:stretch/>
        </p:blipFill>
        <p:spPr bwMode="auto">
          <a:xfrm>
            <a:off x="645701" y="1447988"/>
            <a:ext cx="5450299" cy="186671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BF57C76-F9AF-4D37-8F43-3FC142DC330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01" y="3412551"/>
            <a:ext cx="5450299" cy="28709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19517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E848B974-6290-43B6-926F-D3A5EBB59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fr-FR" dirty="0"/>
              <a:t>Gare Noisy – Champs</a:t>
            </a: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377A7063-D181-49D9-881F-D88008C7F8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265798"/>
              </p:ext>
            </p:extLst>
          </p:nvPr>
        </p:nvGraphicFramePr>
        <p:xfrm>
          <a:off x="6096000" y="1397376"/>
          <a:ext cx="5308600" cy="49802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494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91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2390">
                <a:tc>
                  <a:txBody>
                    <a:bodyPr/>
                    <a:lstStyle/>
                    <a:p>
                      <a:r>
                        <a:rPr lang="fr-FR" sz="1400" b="0" dirty="0">
                          <a:solidFill>
                            <a:schemeClr val="tx1"/>
                          </a:solidFill>
                        </a:rPr>
                        <a:t>Profondeur</a:t>
                      </a:r>
                    </a:p>
                  </a:txBody>
                  <a:tcPr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1" dirty="0">
                          <a:solidFill>
                            <a:schemeClr val="tx1"/>
                          </a:solidFill>
                        </a:rPr>
                        <a:t>13 m (L15S)</a:t>
                      </a:r>
                    </a:p>
                    <a:p>
                      <a:r>
                        <a:rPr lang="fr-FR" sz="1400" b="1" dirty="0">
                          <a:solidFill>
                            <a:schemeClr val="tx1"/>
                          </a:solidFill>
                        </a:rPr>
                        <a:t>21 m (L16)</a:t>
                      </a:r>
                    </a:p>
                  </a:txBody>
                  <a:tcPr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4406">
                <a:tc>
                  <a:txBody>
                    <a:bodyPr/>
                    <a:lstStyle/>
                    <a:p>
                      <a:r>
                        <a:rPr lang="fr-FR" sz="1400" b="0" dirty="0">
                          <a:solidFill>
                            <a:schemeClr val="tx1"/>
                          </a:solidFill>
                        </a:rPr>
                        <a:t>Hauteur de l’émergence </a:t>
                      </a:r>
                    </a:p>
                  </a:txBody>
                  <a:tcPr anchor="ctr"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1" dirty="0">
                          <a:solidFill>
                            <a:schemeClr val="tx1"/>
                          </a:solidFill>
                        </a:rPr>
                        <a:t>23 m</a:t>
                      </a:r>
                    </a:p>
                  </a:txBody>
                  <a:tcPr anchor="ctr"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4406">
                <a:tc>
                  <a:txBody>
                    <a:bodyPr/>
                    <a:lstStyle/>
                    <a:p>
                      <a:r>
                        <a:rPr lang="fr-FR" sz="1400" b="0" dirty="0">
                          <a:solidFill>
                            <a:schemeClr val="tx1"/>
                          </a:solidFill>
                        </a:rPr>
                        <a:t>Largeur max boite gare (y compris PM)*</a:t>
                      </a:r>
                    </a:p>
                  </a:txBody>
                  <a:tcPr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1" dirty="0">
                          <a:solidFill>
                            <a:schemeClr val="tx1"/>
                          </a:solidFill>
                        </a:rPr>
                        <a:t>22 m</a:t>
                      </a:r>
                    </a:p>
                  </a:txBody>
                  <a:tcPr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4406">
                <a:tc>
                  <a:txBody>
                    <a:bodyPr/>
                    <a:lstStyle/>
                    <a:p>
                      <a:r>
                        <a:rPr lang="fr-FR" sz="1400" b="0" dirty="0">
                          <a:solidFill>
                            <a:schemeClr val="tx1"/>
                          </a:solidFill>
                        </a:rPr>
                        <a:t>Longueur max boite gare (y compris PM)*</a:t>
                      </a:r>
                    </a:p>
                  </a:txBody>
                  <a:tcPr anchor="ctr"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1" dirty="0">
                          <a:solidFill>
                            <a:schemeClr val="tx1"/>
                          </a:solidFill>
                        </a:rPr>
                        <a:t>166 m</a:t>
                      </a:r>
                    </a:p>
                  </a:txBody>
                  <a:tcPr anchor="ctr"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6231">
                <a:tc>
                  <a:txBody>
                    <a:bodyPr/>
                    <a:lstStyle/>
                    <a:p>
                      <a:r>
                        <a:rPr lang="fr-FR" sz="1400" b="0" dirty="0">
                          <a:solidFill>
                            <a:schemeClr val="tx1"/>
                          </a:solidFill>
                        </a:rPr>
                        <a:t>Nombre de</a:t>
                      </a:r>
                      <a:r>
                        <a:rPr lang="fr-FR" sz="1400" b="0" baseline="0" dirty="0">
                          <a:solidFill>
                            <a:schemeClr val="tx1"/>
                          </a:solidFill>
                        </a:rPr>
                        <a:t> niveaux</a:t>
                      </a:r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1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4406">
                <a:tc>
                  <a:txBody>
                    <a:bodyPr/>
                    <a:lstStyle/>
                    <a:p>
                      <a:r>
                        <a:rPr lang="fr-FR" sz="1400" b="0" dirty="0">
                          <a:solidFill>
                            <a:schemeClr val="tx1"/>
                          </a:solidFill>
                        </a:rPr>
                        <a:t>Nombres d’escaliers mécaniques*</a:t>
                      </a:r>
                    </a:p>
                  </a:txBody>
                  <a:tcPr anchor="ctr"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5250" indent="0" algn="l" fontAlgn="ctr"/>
                      <a:r>
                        <a:rPr lang="fr-FR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27 EM</a:t>
                      </a:r>
                    </a:p>
                  </a:txBody>
                  <a:tcPr marL="0" marR="0" marT="0" marB="0" anchor="ctr"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17952">
                <a:tc>
                  <a:txBody>
                    <a:bodyPr/>
                    <a:lstStyle/>
                    <a:p>
                      <a:r>
                        <a:rPr lang="fr-FR" sz="1400" b="0" dirty="0">
                          <a:solidFill>
                            <a:schemeClr val="tx1"/>
                          </a:solidFill>
                        </a:rPr>
                        <a:t>Nombre d’ascenseurs*</a:t>
                      </a:r>
                    </a:p>
                  </a:txBody>
                  <a:tcPr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5250" indent="0" algn="l" fontAlgn="ctr"/>
                      <a:r>
                        <a:rPr lang="fr-FR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 ASC</a:t>
                      </a:r>
                    </a:p>
                  </a:txBody>
                  <a:tcPr marL="0" marR="0" marT="0" marB="0"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60329">
                <a:tc>
                  <a:txBody>
                    <a:bodyPr/>
                    <a:lstStyle/>
                    <a:p>
                      <a:r>
                        <a:rPr lang="fr-FR" sz="1400" b="0" dirty="0">
                          <a:solidFill>
                            <a:schemeClr val="tx1"/>
                          </a:solidFill>
                        </a:rPr>
                        <a:t>Répartition</a:t>
                      </a:r>
                      <a:r>
                        <a:rPr lang="fr-FR" sz="1400" b="0" baseline="0" dirty="0">
                          <a:solidFill>
                            <a:schemeClr val="tx1"/>
                          </a:solidFill>
                        </a:rPr>
                        <a:t> des surfaces de près de 13 500 m² dont :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r-FR" sz="1400" b="0" baseline="0" dirty="0">
                          <a:solidFill>
                            <a:schemeClr val="tx1"/>
                          </a:solidFill>
                        </a:rPr>
                        <a:t>Espaces voyageurs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r-FR" sz="1400" b="0" baseline="0" dirty="0">
                          <a:solidFill>
                            <a:schemeClr val="tx1"/>
                          </a:solidFill>
                        </a:rPr>
                        <a:t>Espaces réservés</a:t>
                      </a:r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95250" indent="0" algn="l" fontAlgn="b"/>
                      <a:r>
                        <a:rPr lang="fr-FR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36 %</a:t>
                      </a:r>
                    </a:p>
                    <a:p>
                      <a:pPr marL="95250" indent="0" algn="l" fontAlgn="b">
                        <a:spcAft>
                          <a:spcPts val="600"/>
                        </a:spcAft>
                      </a:pPr>
                      <a:r>
                        <a:rPr lang="fr-FR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64 %</a:t>
                      </a:r>
                    </a:p>
                  </a:txBody>
                  <a:tcPr marL="0" marR="0" marT="0" marB="72000" anchor="b"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8" name="Espace réservé du contenu 5">
            <a:extLst>
              <a:ext uri="{FF2B5EF4-FFF2-40B4-BE49-F238E27FC236}">
                <a16:creationId xmlns:a16="http://schemas.microsoft.com/office/drawing/2014/main" id="{7B821AA7-E77E-4434-8440-AF7700C4C18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48" b="8785"/>
          <a:stretch/>
        </p:blipFill>
        <p:spPr>
          <a:xfrm>
            <a:off x="949647" y="3969075"/>
            <a:ext cx="4082191" cy="232228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0EC5ECE-9F98-4792-A44F-B1387BD01BF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647" y="1397376"/>
            <a:ext cx="4082191" cy="27126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19200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EC7BAE9-6DCB-4F50-B97D-848F6CEC23CD}" type="slidenum">
              <a:rPr lang="fr-FR" smtClean="0"/>
              <a:pPr/>
              <a:t>2</a:t>
            </a:fld>
            <a:endParaRPr lang="fr-FR"/>
          </a:p>
        </p:txBody>
      </p:sp>
      <p:graphicFrame>
        <p:nvGraphicFramePr>
          <p:cNvPr id="14" name="Tableau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8847850"/>
              </p:ext>
            </p:extLst>
          </p:nvPr>
        </p:nvGraphicFramePr>
        <p:xfrm>
          <a:off x="7760955" y="1280858"/>
          <a:ext cx="3632759" cy="48571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89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37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2377">
                <a:tc>
                  <a:txBody>
                    <a:bodyPr/>
                    <a:lstStyle/>
                    <a:p>
                      <a:r>
                        <a:rPr lang="fr-FR" sz="1400" b="0" dirty="0">
                          <a:solidFill>
                            <a:schemeClr val="tx1"/>
                          </a:solidFill>
                        </a:rPr>
                        <a:t>Profondeur (niveau quai)</a:t>
                      </a:r>
                    </a:p>
                  </a:txBody>
                  <a:tcPr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1" dirty="0">
                          <a:solidFill>
                            <a:schemeClr val="tx1"/>
                          </a:solidFill>
                        </a:rPr>
                        <a:t>21 m</a:t>
                      </a:r>
                    </a:p>
                  </a:txBody>
                  <a:tcPr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2310">
                <a:tc>
                  <a:txBody>
                    <a:bodyPr/>
                    <a:lstStyle/>
                    <a:p>
                      <a:r>
                        <a:rPr lang="fr-FR" sz="1400" b="0" dirty="0"/>
                        <a:t>Hauteur de l’émergence </a:t>
                      </a:r>
                    </a:p>
                  </a:txBody>
                  <a:tcPr anchor="ctr"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1" dirty="0"/>
                        <a:t>4,5 m</a:t>
                      </a:r>
                    </a:p>
                  </a:txBody>
                  <a:tcPr anchor="ctr"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2310">
                <a:tc>
                  <a:txBody>
                    <a:bodyPr/>
                    <a:lstStyle/>
                    <a:p>
                      <a:r>
                        <a:rPr lang="fr-FR" sz="1400" b="0" dirty="0"/>
                        <a:t>Largeur max boite gare (y compris PM)*</a:t>
                      </a:r>
                    </a:p>
                  </a:txBody>
                  <a:tcPr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1" dirty="0"/>
                        <a:t>28 m</a:t>
                      </a:r>
                    </a:p>
                  </a:txBody>
                  <a:tcPr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2310">
                <a:tc>
                  <a:txBody>
                    <a:bodyPr/>
                    <a:lstStyle/>
                    <a:p>
                      <a:r>
                        <a:rPr lang="fr-FR" sz="1400" b="0" dirty="0"/>
                        <a:t>Longueur max boite gare (y compris PM)*</a:t>
                      </a:r>
                    </a:p>
                  </a:txBody>
                  <a:tcPr anchor="ctr"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1" dirty="0"/>
                        <a:t>109 m</a:t>
                      </a:r>
                    </a:p>
                  </a:txBody>
                  <a:tcPr anchor="ctr"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2310">
                <a:tc>
                  <a:txBody>
                    <a:bodyPr/>
                    <a:lstStyle/>
                    <a:p>
                      <a:r>
                        <a:rPr lang="fr-FR" sz="1400" b="0" dirty="0"/>
                        <a:t>Nombre</a:t>
                      </a:r>
                      <a:r>
                        <a:rPr lang="fr-FR" sz="1400" b="0" baseline="0" dirty="0"/>
                        <a:t> niveaux</a:t>
                      </a:r>
                      <a:endParaRPr lang="fr-FR" sz="1400" b="0" dirty="0"/>
                    </a:p>
                  </a:txBody>
                  <a:tcPr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1" dirty="0"/>
                        <a:t>3</a:t>
                      </a:r>
                    </a:p>
                  </a:txBody>
                  <a:tcPr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2310">
                <a:tc>
                  <a:txBody>
                    <a:bodyPr/>
                    <a:lstStyle/>
                    <a:p>
                      <a:r>
                        <a:rPr lang="fr-FR" sz="1400" b="0" dirty="0"/>
                        <a:t>Nombres d’escaliers mécaniques*</a:t>
                      </a:r>
                    </a:p>
                  </a:txBody>
                  <a:tcPr anchor="ctr"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1" dirty="0"/>
                        <a:t>17</a:t>
                      </a:r>
                    </a:p>
                  </a:txBody>
                  <a:tcPr anchor="ctr"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2310">
                <a:tc>
                  <a:txBody>
                    <a:bodyPr/>
                    <a:lstStyle/>
                    <a:p>
                      <a:r>
                        <a:rPr lang="fr-FR" sz="1400" b="0" dirty="0"/>
                        <a:t>Nombre d’ascenseurs*</a:t>
                      </a:r>
                    </a:p>
                  </a:txBody>
                  <a:tcPr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1" dirty="0"/>
                        <a:t>10</a:t>
                      </a:r>
                    </a:p>
                  </a:txBody>
                  <a:tcPr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50926">
                <a:tc>
                  <a:txBody>
                    <a:bodyPr/>
                    <a:lstStyle/>
                    <a:p>
                      <a:r>
                        <a:rPr lang="fr-FR" sz="1400" b="0" dirty="0"/>
                        <a:t>Répartition</a:t>
                      </a:r>
                      <a:r>
                        <a:rPr lang="fr-FR" sz="1400" b="0" baseline="0" dirty="0"/>
                        <a:t> des surfaces de plus de 11 900 m² dont :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r-FR" sz="1400" b="0" baseline="0" dirty="0"/>
                        <a:t>Espaces voyageurs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r-FR" sz="1400" b="0" baseline="0" dirty="0"/>
                        <a:t>Espaces réservés</a:t>
                      </a:r>
                      <a:endParaRPr lang="fr-FR" sz="1400" b="0" dirty="0"/>
                    </a:p>
                  </a:txBody>
                  <a:tcPr anchor="ctr"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b="1" dirty="0"/>
                    </a:p>
                    <a:p>
                      <a:r>
                        <a:rPr lang="fr-FR" sz="1400" b="1" baseline="0" dirty="0"/>
                        <a:t>47%</a:t>
                      </a:r>
                    </a:p>
                    <a:p>
                      <a:r>
                        <a:rPr lang="fr-FR" sz="1400" b="1" baseline="0" dirty="0"/>
                        <a:t>53%</a:t>
                      </a:r>
                      <a:endParaRPr lang="fr-FR" sz="1400" b="1" dirty="0"/>
                    </a:p>
                  </a:txBody>
                  <a:tcPr anchor="ctr"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ZoneTexte 2"/>
          <p:cNvSpPr txBox="1"/>
          <p:nvPr/>
        </p:nvSpPr>
        <p:spPr>
          <a:xfrm>
            <a:off x="7339378" y="6156721"/>
            <a:ext cx="42998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dirty="0">
                <a:solidFill>
                  <a:schemeClr val="tx1">
                    <a:lumMod val="65000"/>
                    <a:lumOff val="35000"/>
                  </a:schemeClr>
                </a:solidFill>
                <a:cs typeface="Verdana"/>
              </a:rPr>
              <a:t>* Information donnée à titre indicatif, sous réserve de modification (études en cours)</a:t>
            </a:r>
          </a:p>
        </p:txBody>
      </p:sp>
      <p:sp>
        <p:nvSpPr>
          <p:cNvPr id="10" name="Titre 6">
            <a:extLst>
              <a:ext uri="{FF2B5EF4-FFF2-40B4-BE49-F238E27FC236}">
                <a16:creationId xmlns:a16="http://schemas.microsoft.com/office/drawing/2014/main" id="{B59BAEC6-0DE2-40A4-A390-BE9C47A1F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936" y="349093"/>
            <a:ext cx="9714816" cy="805343"/>
          </a:xfrm>
        </p:spPr>
        <p:txBody>
          <a:bodyPr anchor="b">
            <a:noAutofit/>
          </a:bodyPr>
          <a:lstStyle/>
          <a:p>
            <a:pPr lvl="1" algn="l" rtl="0">
              <a:lnSpc>
                <a:spcPct val="90000"/>
              </a:lnSpc>
              <a:spcBef>
                <a:spcPct val="0"/>
              </a:spcBef>
            </a:pPr>
            <a:r>
              <a:rPr lang="fr-FR" sz="3600" b="1" kern="1200" dirty="0">
                <a:solidFill>
                  <a:srgbClr val="134EA2"/>
                </a:solidFill>
                <a:latin typeface="Microsoft Sans Serif" panose="020B0604020202020204" pitchFamily="34" charset="0"/>
                <a:ea typeface="+mj-ea"/>
                <a:cs typeface="Microsoft Sans Serif" panose="020B0604020202020204" pitchFamily="34" charset="0"/>
              </a:rPr>
              <a:t>Gare Issy RER</a:t>
            </a:r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2D31D23A-45B7-4C7B-AFF8-15FC72C269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39" y="1301313"/>
            <a:ext cx="3653323" cy="212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C8A335E-2ED7-4BA7-B85F-620FCB15AA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439" y="3893158"/>
            <a:ext cx="4096002" cy="2419151"/>
          </a:xfrm>
          <a:prstGeom prst="rect">
            <a:avLst/>
          </a:prstGeom>
        </p:spPr>
      </p:pic>
      <p:pic>
        <p:nvPicPr>
          <p:cNvPr id="9" name="Picture 4" descr="T:\P_Ligne 15 Sud\00.Données de synthèse L15 Sud\06.Visuels architecturaux expo Boulogne\Issy RER\BSA_ISSY_ENTREE-4.jpg">
            <a:extLst>
              <a:ext uri="{FF2B5EF4-FFF2-40B4-BE49-F238E27FC236}">
                <a16:creationId xmlns:a16="http://schemas.microsoft.com/office/drawing/2014/main" id="{6BEECF1E-EFCC-40B8-B75A-EE41B0184433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9"/>
          <a:stretch/>
        </p:blipFill>
        <p:spPr bwMode="auto">
          <a:xfrm>
            <a:off x="4087264" y="2486201"/>
            <a:ext cx="3696927" cy="2536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863858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EC7BAE9-6DCB-4F50-B97D-848F6CEC23CD}" type="slidenum">
              <a:rPr lang="fr-FR" smtClean="0"/>
              <a:pPr/>
              <a:t>3</a:t>
            </a:fld>
            <a:endParaRPr lang="fr-FR"/>
          </a:p>
        </p:txBody>
      </p:sp>
      <p:graphicFrame>
        <p:nvGraphicFramePr>
          <p:cNvPr id="14" name="Tableau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047752"/>
              </p:ext>
            </p:extLst>
          </p:nvPr>
        </p:nvGraphicFramePr>
        <p:xfrm>
          <a:off x="6763657" y="1445675"/>
          <a:ext cx="4635644" cy="45812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817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38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9738">
                <a:tc>
                  <a:txBody>
                    <a:bodyPr/>
                    <a:lstStyle/>
                    <a:p>
                      <a:r>
                        <a:rPr lang="fr-FR" sz="1400" b="0" dirty="0">
                          <a:solidFill>
                            <a:schemeClr val="tx1"/>
                          </a:solidFill>
                        </a:rPr>
                        <a:t>Profondeur (niveau quai)</a:t>
                      </a:r>
                    </a:p>
                  </a:txBody>
                  <a:tcPr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1" dirty="0">
                          <a:solidFill>
                            <a:schemeClr val="tx1"/>
                          </a:solidFill>
                        </a:rPr>
                        <a:t>26 m</a:t>
                      </a:r>
                    </a:p>
                  </a:txBody>
                  <a:tcPr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2766">
                <a:tc>
                  <a:txBody>
                    <a:bodyPr/>
                    <a:lstStyle/>
                    <a:p>
                      <a:r>
                        <a:rPr lang="fr-FR" sz="1400" b="0" dirty="0">
                          <a:solidFill>
                            <a:schemeClr val="tx1"/>
                          </a:solidFill>
                        </a:rPr>
                        <a:t>Hauteur de l’émergence </a:t>
                      </a:r>
                    </a:p>
                  </a:txBody>
                  <a:tcPr anchor="ctr"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1" dirty="0">
                          <a:solidFill>
                            <a:schemeClr val="tx1"/>
                          </a:solidFill>
                        </a:rPr>
                        <a:t>8,20 m</a:t>
                      </a:r>
                    </a:p>
                  </a:txBody>
                  <a:tcPr anchor="ctr"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2766">
                <a:tc>
                  <a:txBody>
                    <a:bodyPr/>
                    <a:lstStyle/>
                    <a:p>
                      <a:r>
                        <a:rPr lang="fr-FR" sz="1400" b="0" dirty="0">
                          <a:solidFill>
                            <a:schemeClr val="tx1"/>
                          </a:solidFill>
                        </a:rPr>
                        <a:t>Largeur max boite gare (y compris PM)*</a:t>
                      </a:r>
                    </a:p>
                  </a:txBody>
                  <a:tcPr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1" dirty="0">
                          <a:solidFill>
                            <a:schemeClr val="tx1"/>
                          </a:solidFill>
                        </a:rPr>
                        <a:t>30 m</a:t>
                      </a:r>
                    </a:p>
                  </a:txBody>
                  <a:tcPr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2766">
                <a:tc>
                  <a:txBody>
                    <a:bodyPr/>
                    <a:lstStyle/>
                    <a:p>
                      <a:r>
                        <a:rPr lang="fr-FR" sz="1400" b="0" dirty="0">
                          <a:solidFill>
                            <a:schemeClr val="tx1"/>
                          </a:solidFill>
                        </a:rPr>
                        <a:t>Longueur max boite gare (y compris PM)*</a:t>
                      </a:r>
                    </a:p>
                  </a:txBody>
                  <a:tcPr anchor="ctr"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1" dirty="0">
                          <a:solidFill>
                            <a:schemeClr val="tx1"/>
                          </a:solidFill>
                        </a:rPr>
                        <a:t>109 m</a:t>
                      </a:r>
                    </a:p>
                  </a:txBody>
                  <a:tcPr anchor="ctr"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2766">
                <a:tc>
                  <a:txBody>
                    <a:bodyPr/>
                    <a:lstStyle/>
                    <a:p>
                      <a:r>
                        <a:rPr lang="fr-FR" sz="1400" b="0" dirty="0">
                          <a:solidFill>
                            <a:schemeClr val="tx1"/>
                          </a:solidFill>
                        </a:rPr>
                        <a:t>Nombre</a:t>
                      </a:r>
                      <a:r>
                        <a:rPr lang="fr-FR" sz="1400" b="0" baseline="0" dirty="0">
                          <a:solidFill>
                            <a:schemeClr val="tx1"/>
                          </a:solidFill>
                        </a:rPr>
                        <a:t> niveaux</a:t>
                      </a:r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1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2766">
                <a:tc>
                  <a:txBody>
                    <a:bodyPr/>
                    <a:lstStyle/>
                    <a:p>
                      <a:r>
                        <a:rPr lang="fr-FR" sz="1400" b="0" dirty="0">
                          <a:solidFill>
                            <a:schemeClr val="tx1"/>
                          </a:solidFill>
                        </a:rPr>
                        <a:t>Nombres d’escaliers mécaniques*</a:t>
                      </a:r>
                    </a:p>
                  </a:txBody>
                  <a:tcPr anchor="ctr"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1" dirty="0">
                          <a:solidFill>
                            <a:schemeClr val="tx1"/>
                          </a:solidFill>
                        </a:rPr>
                        <a:t>13</a:t>
                      </a:r>
                    </a:p>
                  </a:txBody>
                  <a:tcPr anchor="ctr"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2766">
                <a:tc>
                  <a:txBody>
                    <a:bodyPr/>
                    <a:lstStyle/>
                    <a:p>
                      <a:r>
                        <a:rPr lang="fr-FR" sz="1400" b="0" dirty="0">
                          <a:solidFill>
                            <a:schemeClr val="tx1"/>
                          </a:solidFill>
                        </a:rPr>
                        <a:t>Nombre d’ascenseurs*</a:t>
                      </a:r>
                    </a:p>
                  </a:txBody>
                  <a:tcPr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1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85222">
                <a:tc>
                  <a:txBody>
                    <a:bodyPr/>
                    <a:lstStyle/>
                    <a:p>
                      <a:r>
                        <a:rPr lang="fr-FR" sz="1400" b="0" dirty="0">
                          <a:solidFill>
                            <a:schemeClr val="tx1"/>
                          </a:solidFill>
                        </a:rPr>
                        <a:t>Répartition</a:t>
                      </a:r>
                      <a:r>
                        <a:rPr lang="fr-FR" sz="1400" b="0" baseline="0" dirty="0">
                          <a:solidFill>
                            <a:schemeClr val="tx1"/>
                          </a:solidFill>
                        </a:rPr>
                        <a:t> des surfaces de plus de 9000 m² dont :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r-FR" sz="1400" b="0" baseline="0" dirty="0">
                          <a:solidFill>
                            <a:schemeClr val="tx1"/>
                          </a:solidFill>
                        </a:rPr>
                        <a:t>Espaces voyageurs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r-FR" sz="1400" b="0" baseline="0" dirty="0">
                          <a:solidFill>
                            <a:schemeClr val="tx1"/>
                          </a:solidFill>
                        </a:rPr>
                        <a:t>Espaces réservés</a:t>
                      </a:r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b="1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fr-FR" sz="1400" b="1" dirty="0">
                          <a:solidFill>
                            <a:schemeClr val="tx1"/>
                          </a:solidFill>
                        </a:rPr>
                        <a:t>53%</a:t>
                      </a:r>
                      <a:endParaRPr lang="fr-FR" sz="1400" b="1" baseline="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fr-FR" sz="1400" b="1" baseline="0" dirty="0">
                          <a:solidFill>
                            <a:schemeClr val="tx1"/>
                          </a:solidFill>
                        </a:rPr>
                        <a:t>47%</a:t>
                      </a:r>
                      <a:endParaRPr lang="fr-FR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ZoneTexte 2"/>
          <p:cNvSpPr txBox="1"/>
          <p:nvPr/>
        </p:nvSpPr>
        <p:spPr>
          <a:xfrm>
            <a:off x="7191358" y="6122029"/>
            <a:ext cx="42998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dirty="0">
                <a:solidFill>
                  <a:schemeClr val="tx1">
                    <a:lumMod val="65000"/>
                    <a:lumOff val="35000"/>
                  </a:schemeClr>
                </a:solidFill>
                <a:cs typeface="Verdana"/>
              </a:rPr>
              <a:t>* Information donnée à titre indicatif, sous réserve de modification (études en cours)</a:t>
            </a:r>
          </a:p>
        </p:txBody>
      </p:sp>
      <p:sp>
        <p:nvSpPr>
          <p:cNvPr id="10" name="Titre 6">
            <a:extLst>
              <a:ext uri="{FF2B5EF4-FFF2-40B4-BE49-F238E27FC236}">
                <a16:creationId xmlns:a16="http://schemas.microsoft.com/office/drawing/2014/main" id="{B59BAEC6-0DE2-40A4-A390-BE9C47A1F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936" y="349093"/>
            <a:ext cx="9714816" cy="805343"/>
          </a:xfrm>
        </p:spPr>
        <p:txBody>
          <a:bodyPr anchor="b">
            <a:noAutofit/>
          </a:bodyPr>
          <a:lstStyle/>
          <a:p>
            <a:pPr lvl="1" algn="l" rtl="0">
              <a:lnSpc>
                <a:spcPct val="90000"/>
              </a:lnSpc>
              <a:spcBef>
                <a:spcPct val="0"/>
              </a:spcBef>
            </a:pPr>
            <a:r>
              <a:rPr lang="fr-FR" sz="3600" b="1" kern="1200" dirty="0">
                <a:solidFill>
                  <a:srgbClr val="134EA2"/>
                </a:solidFill>
                <a:latin typeface="Microsoft Sans Serif" panose="020B0604020202020204" pitchFamily="34" charset="0"/>
                <a:ea typeface="+mj-ea"/>
                <a:cs typeface="Microsoft Sans Serif" panose="020B0604020202020204" pitchFamily="34" charset="0"/>
              </a:rPr>
              <a:t>Gare Fort d’Issy – Vanves – Clamart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AB9CF9B-EDA6-48FE-8BFB-D9FAB6432B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1513" y="3666063"/>
            <a:ext cx="4121905" cy="256368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9786F54-F459-4EFD-9B90-89A13B2B40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249" r="3363"/>
          <a:stretch/>
        </p:blipFill>
        <p:spPr>
          <a:xfrm>
            <a:off x="792699" y="1445675"/>
            <a:ext cx="3945563" cy="248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5811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EC7BAE9-6DCB-4F50-B97D-848F6CEC23CD}" type="slidenum">
              <a:rPr lang="fr-FR" smtClean="0"/>
              <a:pPr/>
              <a:t>4</a:t>
            </a:fld>
            <a:endParaRPr lang="fr-FR"/>
          </a:p>
        </p:txBody>
      </p:sp>
      <p:graphicFrame>
        <p:nvGraphicFramePr>
          <p:cNvPr id="14" name="Tableau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7798450"/>
              </p:ext>
            </p:extLst>
          </p:nvPr>
        </p:nvGraphicFramePr>
        <p:xfrm>
          <a:off x="7605486" y="1445675"/>
          <a:ext cx="3793815" cy="45812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60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77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9738">
                <a:tc>
                  <a:txBody>
                    <a:bodyPr/>
                    <a:lstStyle/>
                    <a:p>
                      <a:r>
                        <a:rPr lang="fr-FR" sz="1400" b="0" dirty="0">
                          <a:solidFill>
                            <a:schemeClr val="tx1"/>
                          </a:solidFill>
                        </a:rPr>
                        <a:t>Profondeur (niveau quai)</a:t>
                      </a:r>
                    </a:p>
                  </a:txBody>
                  <a:tcPr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1" dirty="0">
                          <a:solidFill>
                            <a:schemeClr val="tx1"/>
                          </a:solidFill>
                        </a:rPr>
                        <a:t>32 m</a:t>
                      </a:r>
                    </a:p>
                  </a:txBody>
                  <a:tcPr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2766">
                <a:tc>
                  <a:txBody>
                    <a:bodyPr/>
                    <a:lstStyle/>
                    <a:p>
                      <a:r>
                        <a:rPr lang="fr-FR" sz="1400" b="0" dirty="0"/>
                        <a:t>Hauteur de l’émergence </a:t>
                      </a:r>
                    </a:p>
                  </a:txBody>
                  <a:tcPr anchor="ctr"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1" dirty="0"/>
                        <a:t>19,1 m</a:t>
                      </a:r>
                    </a:p>
                  </a:txBody>
                  <a:tcPr anchor="ctr"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2766">
                <a:tc>
                  <a:txBody>
                    <a:bodyPr/>
                    <a:lstStyle/>
                    <a:p>
                      <a:r>
                        <a:rPr lang="fr-FR" sz="1400" b="0" dirty="0"/>
                        <a:t>Largeur max boite gare (y compris PM)*</a:t>
                      </a:r>
                    </a:p>
                  </a:txBody>
                  <a:tcPr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1" dirty="0"/>
                        <a:t>27 m</a:t>
                      </a:r>
                    </a:p>
                  </a:txBody>
                  <a:tcPr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2766">
                <a:tc>
                  <a:txBody>
                    <a:bodyPr/>
                    <a:lstStyle/>
                    <a:p>
                      <a:r>
                        <a:rPr lang="fr-FR" sz="1400" b="0" dirty="0"/>
                        <a:t>Longueur max boite gare (y compris PM)*</a:t>
                      </a:r>
                    </a:p>
                  </a:txBody>
                  <a:tcPr anchor="ctr"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1" dirty="0"/>
                        <a:t>109 m</a:t>
                      </a:r>
                    </a:p>
                  </a:txBody>
                  <a:tcPr anchor="ctr"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2766">
                <a:tc>
                  <a:txBody>
                    <a:bodyPr/>
                    <a:lstStyle/>
                    <a:p>
                      <a:r>
                        <a:rPr lang="fr-FR" sz="1400" b="0" dirty="0"/>
                        <a:t>Nombre</a:t>
                      </a:r>
                      <a:r>
                        <a:rPr lang="fr-FR" sz="1400" b="0" baseline="0" dirty="0"/>
                        <a:t> niveaux</a:t>
                      </a:r>
                      <a:endParaRPr lang="fr-FR" sz="1400" b="0" dirty="0"/>
                    </a:p>
                  </a:txBody>
                  <a:tcPr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1" dirty="0"/>
                        <a:t>5</a:t>
                      </a:r>
                    </a:p>
                  </a:txBody>
                  <a:tcPr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2766">
                <a:tc>
                  <a:txBody>
                    <a:bodyPr/>
                    <a:lstStyle/>
                    <a:p>
                      <a:r>
                        <a:rPr lang="fr-FR" sz="1400" b="0" dirty="0"/>
                        <a:t>Nombres d’escaliers mécaniques*</a:t>
                      </a:r>
                    </a:p>
                  </a:txBody>
                  <a:tcPr anchor="ctr"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1" dirty="0"/>
                        <a:t>2</a:t>
                      </a:r>
                      <a:r>
                        <a:rPr lang="fr-FR" sz="1400" b="1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anchor="ctr"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2766">
                <a:tc>
                  <a:txBody>
                    <a:bodyPr/>
                    <a:lstStyle/>
                    <a:p>
                      <a:r>
                        <a:rPr lang="fr-FR" sz="1400" b="0" dirty="0"/>
                        <a:t>Nombre d’ascenseurs*</a:t>
                      </a:r>
                    </a:p>
                  </a:txBody>
                  <a:tcPr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1" dirty="0"/>
                        <a:t>9</a:t>
                      </a:r>
                    </a:p>
                  </a:txBody>
                  <a:tcPr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85222">
                <a:tc>
                  <a:txBody>
                    <a:bodyPr/>
                    <a:lstStyle/>
                    <a:p>
                      <a:r>
                        <a:rPr lang="fr-FR" sz="1400" b="0" dirty="0"/>
                        <a:t>Répartition</a:t>
                      </a:r>
                      <a:r>
                        <a:rPr lang="fr-FR" sz="1400" b="0" baseline="0" dirty="0"/>
                        <a:t> des surfaces de près de 13 720 m² dont :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r-FR" sz="1400" b="0" baseline="0" dirty="0"/>
                        <a:t>Espaces voyageurs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r-FR" sz="1400" b="0" baseline="0" dirty="0"/>
                        <a:t>Espaces réservés</a:t>
                      </a:r>
                      <a:endParaRPr lang="fr-FR" sz="1400" b="0" dirty="0"/>
                    </a:p>
                  </a:txBody>
                  <a:tcPr anchor="ctr"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b="1" baseline="0" dirty="0"/>
                    </a:p>
                    <a:p>
                      <a:r>
                        <a:rPr lang="fr-FR" sz="1400" b="1" baseline="0" dirty="0"/>
                        <a:t>47%</a:t>
                      </a:r>
                    </a:p>
                    <a:p>
                      <a:r>
                        <a:rPr lang="fr-FR" sz="1400" b="1" baseline="0" dirty="0"/>
                        <a:t>53%</a:t>
                      </a:r>
                      <a:endParaRPr lang="fr-FR" sz="1400" b="1" dirty="0"/>
                    </a:p>
                  </a:txBody>
                  <a:tcPr anchor="b"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ZoneTexte 2"/>
          <p:cNvSpPr txBox="1"/>
          <p:nvPr/>
        </p:nvSpPr>
        <p:spPr>
          <a:xfrm>
            <a:off x="7191358" y="6122029"/>
            <a:ext cx="42998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dirty="0">
                <a:solidFill>
                  <a:schemeClr val="tx1">
                    <a:lumMod val="65000"/>
                    <a:lumOff val="35000"/>
                  </a:schemeClr>
                </a:solidFill>
                <a:cs typeface="Verdana"/>
              </a:rPr>
              <a:t>* Information donnée à titre indicatif, sous réserve de modification (études en cours)</a:t>
            </a:r>
          </a:p>
        </p:txBody>
      </p:sp>
      <p:sp>
        <p:nvSpPr>
          <p:cNvPr id="10" name="Titre 6">
            <a:extLst>
              <a:ext uri="{FF2B5EF4-FFF2-40B4-BE49-F238E27FC236}">
                <a16:creationId xmlns:a16="http://schemas.microsoft.com/office/drawing/2014/main" id="{B59BAEC6-0DE2-40A4-A390-BE9C47A1F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936" y="349093"/>
            <a:ext cx="9714816" cy="805343"/>
          </a:xfrm>
        </p:spPr>
        <p:txBody>
          <a:bodyPr anchor="b">
            <a:noAutofit/>
          </a:bodyPr>
          <a:lstStyle/>
          <a:p>
            <a:pPr lvl="1" algn="l" rtl="0">
              <a:lnSpc>
                <a:spcPct val="90000"/>
              </a:lnSpc>
              <a:spcBef>
                <a:spcPct val="0"/>
              </a:spcBef>
            </a:pPr>
            <a:r>
              <a:rPr lang="fr-FR" sz="3600" b="1" kern="1200" dirty="0">
                <a:solidFill>
                  <a:srgbClr val="134EA2"/>
                </a:solidFill>
                <a:latin typeface="Microsoft Sans Serif" panose="020B0604020202020204" pitchFamily="34" charset="0"/>
                <a:ea typeface="+mj-ea"/>
                <a:cs typeface="Microsoft Sans Serif" panose="020B0604020202020204" pitchFamily="34" charset="0"/>
              </a:rPr>
              <a:t>Gare Châtillon – Montrouge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054989DD-D30A-48B5-A1A1-6DE2015BE5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8676" y="1819617"/>
            <a:ext cx="2654648" cy="3608202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D4E96B0-3C05-4246-8119-2750D85CB7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2701" r="2701"/>
          <a:stretch/>
        </p:blipFill>
        <p:spPr>
          <a:xfrm>
            <a:off x="446822" y="1445675"/>
            <a:ext cx="4095127" cy="2071484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93780A55-11B3-4BCC-A2D0-9783B1A0AD4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534"/>
          <a:stretch/>
        </p:blipFill>
        <p:spPr>
          <a:xfrm>
            <a:off x="529400" y="4158267"/>
            <a:ext cx="4057115" cy="2071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5481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au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5075868"/>
              </p:ext>
            </p:extLst>
          </p:nvPr>
        </p:nvGraphicFramePr>
        <p:xfrm>
          <a:off x="6647773" y="1317819"/>
          <a:ext cx="4731427" cy="46330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315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98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6842">
                <a:tc>
                  <a:txBody>
                    <a:bodyPr/>
                    <a:lstStyle/>
                    <a:p>
                      <a:r>
                        <a:rPr lang="fr-FR" sz="1400" b="0" dirty="0">
                          <a:solidFill>
                            <a:schemeClr val="tx1"/>
                          </a:solidFill>
                        </a:rPr>
                        <a:t>Profondeur (niveau quai)</a:t>
                      </a:r>
                    </a:p>
                  </a:txBody>
                  <a:tcPr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1" dirty="0">
                          <a:solidFill>
                            <a:schemeClr val="tx1"/>
                          </a:solidFill>
                        </a:rPr>
                        <a:t>33 m</a:t>
                      </a:r>
                    </a:p>
                  </a:txBody>
                  <a:tcPr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7730">
                <a:tc>
                  <a:txBody>
                    <a:bodyPr/>
                    <a:lstStyle/>
                    <a:p>
                      <a:r>
                        <a:rPr lang="fr-FR" sz="1400" b="0" dirty="0"/>
                        <a:t>Hauteur de l’émergence </a:t>
                      </a:r>
                    </a:p>
                  </a:txBody>
                  <a:tcPr anchor="ctr"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1" dirty="0"/>
                        <a:t>6 m</a:t>
                      </a:r>
                    </a:p>
                  </a:txBody>
                  <a:tcPr anchor="ctr"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7730">
                <a:tc>
                  <a:txBody>
                    <a:bodyPr/>
                    <a:lstStyle/>
                    <a:p>
                      <a:r>
                        <a:rPr lang="fr-FR" sz="1400" b="0" dirty="0"/>
                        <a:t>Largeur max boite gare (y compris PM)*</a:t>
                      </a:r>
                    </a:p>
                  </a:txBody>
                  <a:tcPr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1" dirty="0"/>
                        <a:t>25 m</a:t>
                      </a:r>
                    </a:p>
                  </a:txBody>
                  <a:tcPr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7730">
                <a:tc>
                  <a:txBody>
                    <a:bodyPr/>
                    <a:lstStyle/>
                    <a:p>
                      <a:r>
                        <a:rPr lang="fr-FR" sz="1400" b="0" dirty="0"/>
                        <a:t>Longueur max boite gare (y compris PM)*</a:t>
                      </a:r>
                    </a:p>
                  </a:txBody>
                  <a:tcPr anchor="ctr"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1" dirty="0"/>
                        <a:t>109 m</a:t>
                      </a:r>
                    </a:p>
                  </a:txBody>
                  <a:tcPr anchor="ctr"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7730">
                <a:tc>
                  <a:txBody>
                    <a:bodyPr/>
                    <a:lstStyle/>
                    <a:p>
                      <a:r>
                        <a:rPr lang="fr-FR" sz="1400" b="0" dirty="0"/>
                        <a:t>Nombre</a:t>
                      </a:r>
                      <a:r>
                        <a:rPr lang="fr-FR" sz="1400" b="0" baseline="0" dirty="0"/>
                        <a:t> niveaux</a:t>
                      </a:r>
                      <a:endParaRPr lang="fr-FR" sz="1400" b="0" dirty="0"/>
                    </a:p>
                  </a:txBody>
                  <a:tcPr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1" dirty="0"/>
                        <a:t>4</a:t>
                      </a:r>
                    </a:p>
                  </a:txBody>
                  <a:tcPr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7730">
                <a:tc>
                  <a:txBody>
                    <a:bodyPr/>
                    <a:lstStyle/>
                    <a:p>
                      <a:r>
                        <a:rPr lang="fr-FR" sz="1400" b="0" dirty="0">
                          <a:solidFill>
                            <a:schemeClr val="tx1"/>
                          </a:solidFill>
                        </a:rPr>
                        <a:t>Nombres escaliers mécaniques*</a:t>
                      </a:r>
                    </a:p>
                  </a:txBody>
                  <a:tcPr anchor="ctr"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1" dirty="0">
                          <a:solidFill>
                            <a:schemeClr val="tx1"/>
                          </a:solidFill>
                        </a:rPr>
                        <a:t>20</a:t>
                      </a:r>
                    </a:p>
                  </a:txBody>
                  <a:tcPr anchor="ctr"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7730">
                <a:tc>
                  <a:txBody>
                    <a:bodyPr/>
                    <a:lstStyle/>
                    <a:p>
                      <a:r>
                        <a:rPr lang="fr-FR" sz="1400" b="0" dirty="0"/>
                        <a:t>Nombre d’ascenseurs*</a:t>
                      </a:r>
                    </a:p>
                  </a:txBody>
                  <a:tcPr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1" dirty="0"/>
                        <a:t>6</a:t>
                      </a:r>
                    </a:p>
                  </a:txBody>
                  <a:tcPr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59816">
                <a:tc>
                  <a:txBody>
                    <a:bodyPr/>
                    <a:lstStyle/>
                    <a:p>
                      <a:r>
                        <a:rPr lang="fr-FR" sz="1400" b="0" dirty="0"/>
                        <a:t>Répartition</a:t>
                      </a:r>
                      <a:r>
                        <a:rPr lang="fr-FR" sz="1400" b="0" baseline="0" dirty="0"/>
                        <a:t> des surfaces de près de 16 000 m² dont :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r-FR" sz="1400" b="0" baseline="0" dirty="0"/>
                        <a:t>Espaces voyageurs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r-FR" sz="1400" b="0" baseline="0" dirty="0"/>
                        <a:t>Espaces réservés</a:t>
                      </a:r>
                      <a:endParaRPr lang="fr-FR" sz="1400" b="0" dirty="0"/>
                    </a:p>
                  </a:txBody>
                  <a:tcPr anchor="ctr"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b="1" baseline="0" dirty="0"/>
                    </a:p>
                    <a:p>
                      <a:r>
                        <a:rPr lang="fr-FR" sz="1400" b="1" baseline="0" dirty="0"/>
                        <a:t>51%</a:t>
                      </a:r>
                    </a:p>
                    <a:p>
                      <a:r>
                        <a:rPr lang="fr-FR" sz="1400" b="1" baseline="0" dirty="0"/>
                        <a:t>49%</a:t>
                      </a:r>
                      <a:endParaRPr lang="fr-FR" sz="1400" b="1" dirty="0"/>
                    </a:p>
                  </a:txBody>
                  <a:tcPr anchor="ctr"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1" name="Titre 6"/>
          <p:cNvSpPr>
            <a:spLocks noGrp="1"/>
          </p:cNvSpPr>
          <p:nvPr>
            <p:ph type="title"/>
          </p:nvPr>
        </p:nvSpPr>
        <p:spPr>
          <a:xfrm>
            <a:off x="562936" y="349093"/>
            <a:ext cx="9714816" cy="805343"/>
          </a:xfrm>
        </p:spPr>
        <p:txBody>
          <a:bodyPr anchor="b">
            <a:noAutofit/>
          </a:bodyPr>
          <a:lstStyle/>
          <a:p>
            <a:pPr lvl="1" algn="l" rtl="0">
              <a:lnSpc>
                <a:spcPct val="90000"/>
              </a:lnSpc>
              <a:spcBef>
                <a:spcPct val="0"/>
              </a:spcBef>
            </a:pPr>
            <a:r>
              <a:rPr lang="fr-FR" sz="3600" b="1" kern="1200" dirty="0">
                <a:solidFill>
                  <a:srgbClr val="134EA2"/>
                </a:solidFill>
                <a:latin typeface="Microsoft Sans Serif" panose="020B0604020202020204" pitchFamily="34" charset="0"/>
                <a:ea typeface="+mj-ea"/>
                <a:cs typeface="Microsoft Sans Serif" panose="020B0604020202020204" pitchFamily="34" charset="0"/>
              </a:rPr>
              <a:t>Gare Bagneux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36" y="3486209"/>
            <a:ext cx="5883562" cy="2743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003" y="1317818"/>
            <a:ext cx="4731427" cy="2111182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269C9523-26E7-40B2-862E-CBC3614C6449}"/>
              </a:ext>
            </a:extLst>
          </p:cNvPr>
          <p:cNvSpPr txBox="1"/>
          <p:nvPr/>
        </p:nvSpPr>
        <p:spPr>
          <a:xfrm>
            <a:off x="7191358" y="6122029"/>
            <a:ext cx="42998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dirty="0">
                <a:solidFill>
                  <a:schemeClr val="tx1">
                    <a:lumMod val="65000"/>
                    <a:lumOff val="35000"/>
                  </a:schemeClr>
                </a:solidFill>
                <a:cs typeface="Verdana"/>
              </a:rPr>
              <a:t>* Information donnée à titre indicatif, sous réserve de modification (études en cours)</a:t>
            </a:r>
          </a:p>
        </p:txBody>
      </p:sp>
    </p:spTree>
    <p:extLst>
      <p:ext uri="{BB962C8B-B14F-4D97-AF65-F5344CB8AC3E}">
        <p14:creationId xmlns:p14="http://schemas.microsoft.com/office/powerpoint/2010/main" val="13956821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au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920678"/>
              </p:ext>
            </p:extLst>
          </p:nvPr>
        </p:nvGraphicFramePr>
        <p:xfrm>
          <a:off x="6656161" y="1375828"/>
          <a:ext cx="4745488" cy="45931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397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57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5202">
                <a:tc>
                  <a:txBody>
                    <a:bodyPr/>
                    <a:lstStyle/>
                    <a:p>
                      <a:r>
                        <a:rPr lang="fr-FR" sz="1400" b="0" dirty="0">
                          <a:solidFill>
                            <a:schemeClr val="tx1"/>
                          </a:solidFill>
                        </a:rPr>
                        <a:t>Profondeur (niveau quai)</a:t>
                      </a:r>
                    </a:p>
                  </a:txBody>
                  <a:tcPr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1" dirty="0">
                          <a:solidFill>
                            <a:schemeClr val="tx1"/>
                          </a:solidFill>
                        </a:rPr>
                        <a:t>26 m</a:t>
                      </a:r>
                    </a:p>
                  </a:txBody>
                  <a:tcPr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7791">
                <a:tc>
                  <a:txBody>
                    <a:bodyPr/>
                    <a:lstStyle/>
                    <a:p>
                      <a:r>
                        <a:rPr lang="fr-FR" sz="1400" b="0" dirty="0"/>
                        <a:t>Hauteur de l’émergence </a:t>
                      </a:r>
                    </a:p>
                  </a:txBody>
                  <a:tcPr anchor="ctr"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1" dirty="0"/>
                        <a:t>9 m</a:t>
                      </a:r>
                    </a:p>
                  </a:txBody>
                  <a:tcPr anchor="ctr"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7791">
                <a:tc>
                  <a:txBody>
                    <a:bodyPr/>
                    <a:lstStyle/>
                    <a:p>
                      <a:r>
                        <a:rPr lang="fr-FR" sz="1400" b="0" dirty="0"/>
                        <a:t>Largeur max boite gare (y compris PM)*</a:t>
                      </a:r>
                    </a:p>
                  </a:txBody>
                  <a:tcPr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1" dirty="0"/>
                        <a:t>31 m</a:t>
                      </a:r>
                    </a:p>
                  </a:txBody>
                  <a:tcPr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7791">
                <a:tc>
                  <a:txBody>
                    <a:bodyPr/>
                    <a:lstStyle/>
                    <a:p>
                      <a:r>
                        <a:rPr lang="fr-FR" sz="1400" b="0" dirty="0"/>
                        <a:t>Longueur max boite gare (y compris PM)*</a:t>
                      </a:r>
                    </a:p>
                  </a:txBody>
                  <a:tcPr anchor="ctr"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1" dirty="0"/>
                        <a:t>109 m</a:t>
                      </a:r>
                    </a:p>
                  </a:txBody>
                  <a:tcPr anchor="ctr"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7791">
                <a:tc>
                  <a:txBody>
                    <a:bodyPr/>
                    <a:lstStyle/>
                    <a:p>
                      <a:r>
                        <a:rPr lang="fr-FR" sz="1400" b="0" dirty="0"/>
                        <a:t>Nombre</a:t>
                      </a:r>
                      <a:r>
                        <a:rPr lang="fr-FR" sz="1400" b="0" baseline="0" dirty="0"/>
                        <a:t> niveaux</a:t>
                      </a:r>
                      <a:endParaRPr lang="fr-FR" sz="1400" b="0" dirty="0"/>
                    </a:p>
                  </a:txBody>
                  <a:tcPr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1" dirty="0"/>
                        <a:t>4</a:t>
                      </a:r>
                    </a:p>
                  </a:txBody>
                  <a:tcPr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7791">
                <a:tc>
                  <a:txBody>
                    <a:bodyPr/>
                    <a:lstStyle/>
                    <a:p>
                      <a:r>
                        <a:rPr lang="fr-FR" sz="1400" b="0" dirty="0"/>
                        <a:t>Nombres d’escaliers mécaniques*</a:t>
                      </a:r>
                    </a:p>
                  </a:txBody>
                  <a:tcPr anchor="ctr"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1" dirty="0"/>
                        <a:t>28</a:t>
                      </a:r>
                    </a:p>
                  </a:txBody>
                  <a:tcPr anchor="ctr"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7791">
                <a:tc>
                  <a:txBody>
                    <a:bodyPr/>
                    <a:lstStyle/>
                    <a:p>
                      <a:r>
                        <a:rPr lang="fr-FR" sz="1400" b="0" dirty="0"/>
                        <a:t>Nombre d’ascenseurs*</a:t>
                      </a:r>
                    </a:p>
                  </a:txBody>
                  <a:tcPr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1" dirty="0"/>
                        <a:t>6</a:t>
                      </a:r>
                    </a:p>
                  </a:txBody>
                  <a:tcPr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51224">
                <a:tc>
                  <a:txBody>
                    <a:bodyPr/>
                    <a:lstStyle/>
                    <a:p>
                      <a:r>
                        <a:rPr lang="fr-FR" sz="1400" b="0" dirty="0"/>
                        <a:t>Répartition</a:t>
                      </a:r>
                      <a:r>
                        <a:rPr lang="fr-FR" sz="1400" b="0" baseline="0" dirty="0"/>
                        <a:t> des surfaces de 8400 m² dont :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r-FR" sz="1400" b="0" baseline="0" dirty="0"/>
                        <a:t>Espaces voyageurs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r-FR" sz="1400" b="0" baseline="0" dirty="0"/>
                        <a:t>Espaces réservés</a:t>
                      </a:r>
                      <a:endParaRPr lang="fr-FR" sz="1400" b="0" dirty="0"/>
                    </a:p>
                  </a:txBody>
                  <a:tcPr anchor="ctr"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b="1" dirty="0"/>
                    </a:p>
                    <a:p>
                      <a:r>
                        <a:rPr lang="fr-FR" sz="1400" b="1" dirty="0"/>
                        <a:t>47%</a:t>
                      </a:r>
                      <a:endParaRPr lang="fr-FR" sz="1400" b="1" baseline="0" dirty="0"/>
                    </a:p>
                    <a:p>
                      <a:r>
                        <a:rPr lang="fr-FR" sz="1400" b="1" baseline="0" dirty="0"/>
                        <a:t>53%</a:t>
                      </a:r>
                      <a:endParaRPr lang="fr-FR" sz="1400" b="1" dirty="0"/>
                    </a:p>
                  </a:txBody>
                  <a:tcPr anchor="ctr"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1" name="Titre 6"/>
          <p:cNvSpPr>
            <a:spLocks noGrp="1"/>
          </p:cNvSpPr>
          <p:nvPr>
            <p:ph type="title"/>
          </p:nvPr>
        </p:nvSpPr>
        <p:spPr>
          <a:xfrm>
            <a:off x="489391" y="411686"/>
            <a:ext cx="9714816" cy="805343"/>
          </a:xfrm>
        </p:spPr>
        <p:txBody>
          <a:bodyPr anchor="b">
            <a:noAutofit/>
          </a:bodyPr>
          <a:lstStyle/>
          <a:p>
            <a:pPr lvl="1" algn="l" rtl="0">
              <a:lnSpc>
                <a:spcPct val="90000"/>
              </a:lnSpc>
              <a:spcBef>
                <a:spcPct val="0"/>
              </a:spcBef>
            </a:pPr>
            <a:r>
              <a:rPr lang="fr-FR" sz="3600" b="1" kern="1200" dirty="0">
                <a:solidFill>
                  <a:srgbClr val="134EA2"/>
                </a:solidFill>
                <a:latin typeface="Microsoft Sans Serif" panose="020B0604020202020204" pitchFamily="34" charset="0"/>
                <a:ea typeface="+mj-ea"/>
                <a:cs typeface="Microsoft Sans Serif" panose="020B0604020202020204" pitchFamily="34" charset="0"/>
              </a:rPr>
              <a:t>Gare Arcueil-Cachan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351" y="1375828"/>
            <a:ext cx="5076817" cy="2312025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350" y="3796017"/>
            <a:ext cx="5076818" cy="2433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D9205E4-211E-48BE-BE88-390E335D0BA5}"/>
              </a:ext>
            </a:extLst>
          </p:cNvPr>
          <p:cNvSpPr txBox="1"/>
          <p:nvPr/>
        </p:nvSpPr>
        <p:spPr>
          <a:xfrm>
            <a:off x="6988158" y="6121498"/>
            <a:ext cx="42998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dirty="0">
                <a:solidFill>
                  <a:schemeClr val="tx1">
                    <a:lumMod val="65000"/>
                    <a:lumOff val="35000"/>
                  </a:schemeClr>
                </a:solidFill>
                <a:cs typeface="Verdana"/>
              </a:rPr>
              <a:t>* Information donnée à titre indicatif, sous réserve de modification (études en cours)</a:t>
            </a:r>
          </a:p>
        </p:txBody>
      </p:sp>
    </p:spTree>
    <p:extLst>
      <p:ext uri="{BB962C8B-B14F-4D97-AF65-F5344CB8AC3E}">
        <p14:creationId xmlns:p14="http://schemas.microsoft.com/office/powerpoint/2010/main" val="8211896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3258970"/>
            <a:ext cx="749605" cy="32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T:\P_Ligne Rouge Ouest_Bleue Sud\Ligne Rouge Ouest\5_Etudes\5.PRO-A\5.DPA\PRO-A\PIECES GRAPHIQUES\17_Perspectives\IMAGES\Villejuif IGR_PRA_perspective 5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1313" y="3708317"/>
            <a:ext cx="4788835" cy="24972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054" y="1311920"/>
            <a:ext cx="4952136" cy="23265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5" name="Tableau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0047089"/>
              </p:ext>
            </p:extLst>
          </p:nvPr>
        </p:nvGraphicFramePr>
        <p:xfrm>
          <a:off x="6328682" y="1311920"/>
          <a:ext cx="5080000" cy="48936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07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92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1972">
                <a:tc>
                  <a:txBody>
                    <a:bodyPr/>
                    <a:lstStyle/>
                    <a:p>
                      <a:r>
                        <a:rPr lang="fr-FR" sz="1400" b="0" dirty="0">
                          <a:solidFill>
                            <a:schemeClr val="tx1"/>
                          </a:solidFill>
                        </a:rPr>
                        <a:t>Profondeur (niveau quai)</a:t>
                      </a:r>
                    </a:p>
                  </a:txBody>
                  <a:tcPr marL="121920" marR="121920"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1" dirty="0">
                          <a:solidFill>
                            <a:schemeClr val="tx1"/>
                          </a:solidFill>
                        </a:rPr>
                        <a:t>49 m</a:t>
                      </a:r>
                    </a:p>
                  </a:txBody>
                  <a:tcPr marL="121920" marR="121920"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7972">
                <a:tc>
                  <a:txBody>
                    <a:bodyPr/>
                    <a:lstStyle/>
                    <a:p>
                      <a:r>
                        <a:rPr lang="fr-FR" sz="1400" b="0" dirty="0"/>
                        <a:t>Hauteur de l’émergence </a:t>
                      </a:r>
                    </a:p>
                  </a:txBody>
                  <a:tcPr marL="121920" marR="121920" anchor="ctr"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1" dirty="0"/>
                        <a:t>9 m</a:t>
                      </a:r>
                    </a:p>
                  </a:txBody>
                  <a:tcPr marL="121920" marR="121920" anchor="ctr"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7972">
                <a:tc>
                  <a:txBody>
                    <a:bodyPr/>
                    <a:lstStyle/>
                    <a:p>
                      <a:r>
                        <a:rPr lang="fr-FR" sz="1400" b="0" dirty="0"/>
                        <a:t>Largeur max boite gare (y compris PM)</a:t>
                      </a:r>
                    </a:p>
                  </a:txBody>
                  <a:tcPr marL="121920" marR="121920"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1" dirty="0"/>
                        <a:t>28 m</a:t>
                      </a:r>
                    </a:p>
                  </a:txBody>
                  <a:tcPr marL="121920" marR="121920"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7972">
                <a:tc>
                  <a:txBody>
                    <a:bodyPr/>
                    <a:lstStyle/>
                    <a:p>
                      <a:r>
                        <a:rPr lang="fr-FR" sz="1400" b="0" dirty="0"/>
                        <a:t>Longueur max boite gare (y compris PM)</a:t>
                      </a:r>
                    </a:p>
                  </a:txBody>
                  <a:tcPr marL="121920" marR="121920" anchor="ctr"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1" dirty="0"/>
                        <a:t>120 m</a:t>
                      </a:r>
                    </a:p>
                  </a:txBody>
                  <a:tcPr marL="121920" marR="121920" anchor="ctr"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7972">
                <a:tc>
                  <a:txBody>
                    <a:bodyPr/>
                    <a:lstStyle/>
                    <a:p>
                      <a:r>
                        <a:rPr lang="fr-FR" sz="1400" b="0" dirty="0"/>
                        <a:t>Nombre</a:t>
                      </a:r>
                      <a:r>
                        <a:rPr lang="fr-FR" sz="1400" b="0" baseline="0" dirty="0"/>
                        <a:t> niveaux</a:t>
                      </a:r>
                      <a:endParaRPr lang="fr-FR" sz="1400" b="0" dirty="0"/>
                    </a:p>
                  </a:txBody>
                  <a:tcPr marL="121920" marR="121920"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1" dirty="0"/>
                        <a:t>9</a:t>
                      </a:r>
                    </a:p>
                  </a:txBody>
                  <a:tcPr marL="121920" marR="121920"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7972">
                <a:tc>
                  <a:txBody>
                    <a:bodyPr/>
                    <a:lstStyle/>
                    <a:p>
                      <a:r>
                        <a:rPr lang="fr-FR" sz="1400" b="0" dirty="0"/>
                        <a:t>Nombres d’escaliers mécaniques</a:t>
                      </a:r>
                    </a:p>
                  </a:txBody>
                  <a:tcPr marL="121920" marR="121920" anchor="ctr"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1" dirty="0"/>
                        <a:t>32</a:t>
                      </a:r>
                    </a:p>
                  </a:txBody>
                  <a:tcPr marL="121920" marR="121920" anchor="ctr"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7972">
                <a:tc>
                  <a:txBody>
                    <a:bodyPr/>
                    <a:lstStyle/>
                    <a:p>
                      <a:r>
                        <a:rPr lang="fr-FR" sz="1400" b="0"/>
                        <a:t>Nombre d’ascenseurs</a:t>
                      </a:r>
                      <a:endParaRPr lang="fr-FR" sz="1400" b="0" dirty="0"/>
                    </a:p>
                  </a:txBody>
                  <a:tcPr marL="121920" marR="121920"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1" dirty="0">
                          <a:solidFill>
                            <a:schemeClr val="tx1"/>
                          </a:solidFill>
                        </a:rPr>
                        <a:t>16</a:t>
                      </a:r>
                    </a:p>
                  </a:txBody>
                  <a:tcPr marL="121920" marR="121920"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13797">
                <a:tc>
                  <a:txBody>
                    <a:bodyPr/>
                    <a:lstStyle/>
                    <a:p>
                      <a:r>
                        <a:rPr lang="fr-FR" sz="1400" b="0" dirty="0"/>
                        <a:t>Répartition</a:t>
                      </a:r>
                      <a:r>
                        <a:rPr lang="fr-FR" sz="1400" b="0" baseline="0" dirty="0"/>
                        <a:t> des surfaces de près de 18 844 m² dont :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r-FR" sz="1400" b="0" baseline="0" dirty="0"/>
                        <a:t>Espaces voyageurs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r-FR" sz="1400" b="0" baseline="0" dirty="0"/>
                        <a:t>Espaces réservés</a:t>
                      </a:r>
                      <a:endParaRPr lang="fr-FR" sz="1400" b="0" dirty="0"/>
                    </a:p>
                  </a:txBody>
                  <a:tcPr marL="121920" marR="121920" anchor="ctr"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b="1" dirty="0">
                        <a:solidFill>
                          <a:schemeClr val="tx1"/>
                        </a:solidFill>
                      </a:endParaRPr>
                    </a:p>
                    <a:p>
                      <a:endParaRPr lang="fr-FR" sz="1400" b="1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fr-FR" sz="1400" b="1" dirty="0">
                          <a:solidFill>
                            <a:schemeClr val="tx1"/>
                          </a:solidFill>
                        </a:rPr>
                        <a:t>51%</a:t>
                      </a:r>
                    </a:p>
                    <a:p>
                      <a:r>
                        <a:rPr lang="fr-FR" sz="1400" b="1" dirty="0">
                          <a:solidFill>
                            <a:schemeClr val="tx1"/>
                          </a:solidFill>
                        </a:rPr>
                        <a:t>49%</a:t>
                      </a:r>
                    </a:p>
                  </a:txBody>
                  <a:tcPr marL="121920" marR="121920" anchor="ctr"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1" name="Titre 6"/>
          <p:cNvSpPr>
            <a:spLocks noGrp="1"/>
          </p:cNvSpPr>
          <p:nvPr>
            <p:ph type="title"/>
          </p:nvPr>
        </p:nvSpPr>
        <p:spPr>
          <a:xfrm>
            <a:off x="498760" y="289692"/>
            <a:ext cx="9714816" cy="805343"/>
          </a:xfrm>
        </p:spPr>
        <p:txBody>
          <a:bodyPr anchor="b">
            <a:noAutofit/>
          </a:bodyPr>
          <a:lstStyle/>
          <a:p>
            <a:r>
              <a:rPr lang="fr-FR" sz="3600" dirty="0"/>
              <a:t>Gare Villejuif IGR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4557977-8F6D-49A5-B999-BD0526458A5A}"/>
              </a:ext>
            </a:extLst>
          </p:cNvPr>
          <p:cNvSpPr txBox="1"/>
          <p:nvPr/>
        </p:nvSpPr>
        <p:spPr>
          <a:xfrm>
            <a:off x="6937358" y="6205523"/>
            <a:ext cx="42998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dirty="0">
                <a:solidFill>
                  <a:schemeClr val="tx1">
                    <a:lumMod val="65000"/>
                    <a:lumOff val="35000"/>
                  </a:schemeClr>
                </a:solidFill>
                <a:cs typeface="Verdana"/>
              </a:rPr>
              <a:t>* Information donnée à titre indicatif, sous réserve de modification (études en cours)</a:t>
            </a:r>
          </a:p>
        </p:txBody>
      </p:sp>
    </p:spTree>
    <p:extLst>
      <p:ext uri="{BB962C8B-B14F-4D97-AF65-F5344CB8AC3E}">
        <p14:creationId xmlns:p14="http://schemas.microsoft.com/office/powerpoint/2010/main" val="35050293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EC7BAE9-6DCB-4F50-B97D-848F6CEC23CD}" type="slidenum">
              <a:rPr lang="fr-FR" smtClean="0"/>
              <a:pPr/>
              <a:t>8</a:t>
            </a:fld>
            <a:endParaRPr lang="fr-FR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553309" y="-63134"/>
            <a:ext cx="8957059" cy="1170663"/>
          </a:xfrm>
        </p:spPr>
        <p:txBody>
          <a:bodyPr anchor="b">
            <a:normAutofit/>
          </a:bodyPr>
          <a:lstStyle/>
          <a:p>
            <a:r>
              <a:rPr lang="fr-FR" dirty="0"/>
              <a:t>Gare Villejuif Louis Aragon</a:t>
            </a:r>
          </a:p>
        </p:txBody>
      </p:sp>
      <p:sp>
        <p:nvSpPr>
          <p:cNvPr id="3" name="AutoShape 4" descr="Villejuif Louis-Aragon | Société du Grand Pari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6" descr="Villejuif Louis-Aragon | Société du Grand Pari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28EB118-C9C7-4DB7-B47D-42A9DEB49E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1304" y="3495419"/>
            <a:ext cx="4082979" cy="2879296"/>
          </a:xfrm>
          <a:prstGeom prst="rect">
            <a:avLst/>
          </a:prstGeom>
        </p:spPr>
      </p:pic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87C356AA-B8B3-49AF-AEA3-2116CCD059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0177666"/>
              </p:ext>
            </p:extLst>
          </p:nvPr>
        </p:nvGraphicFramePr>
        <p:xfrm>
          <a:off x="6642100" y="1311920"/>
          <a:ext cx="4766582" cy="47840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57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94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1409">
                <a:tc>
                  <a:txBody>
                    <a:bodyPr/>
                    <a:lstStyle/>
                    <a:p>
                      <a:r>
                        <a:rPr lang="fr-FR" sz="1400" b="0" dirty="0">
                          <a:solidFill>
                            <a:schemeClr val="tx1"/>
                          </a:solidFill>
                        </a:rPr>
                        <a:t>Profondeur (niveau quai)</a:t>
                      </a:r>
                    </a:p>
                  </a:txBody>
                  <a:tcPr marL="121920" marR="121920"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 dirty="0">
                          <a:solidFill>
                            <a:schemeClr val="tx1"/>
                          </a:solidFill>
                        </a:rPr>
                        <a:t>29 m</a:t>
                      </a:r>
                    </a:p>
                  </a:txBody>
                  <a:tcPr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5260">
                <a:tc>
                  <a:txBody>
                    <a:bodyPr/>
                    <a:lstStyle/>
                    <a:p>
                      <a:r>
                        <a:rPr lang="fr-FR" sz="1400" b="0" dirty="0"/>
                        <a:t>Hauteur de l’émergence </a:t>
                      </a:r>
                    </a:p>
                  </a:txBody>
                  <a:tcPr marL="121920" marR="121920" anchor="ctr"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 dirty="0"/>
                        <a:t>9 m</a:t>
                      </a:r>
                    </a:p>
                  </a:txBody>
                  <a:tcPr anchor="ctr"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5260">
                <a:tc>
                  <a:txBody>
                    <a:bodyPr/>
                    <a:lstStyle/>
                    <a:p>
                      <a:r>
                        <a:rPr lang="fr-FR" sz="1400" b="0" dirty="0"/>
                        <a:t>Largeur max boite gare (y compris PM)</a:t>
                      </a:r>
                    </a:p>
                  </a:txBody>
                  <a:tcPr marL="121920" marR="121920"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 dirty="0"/>
                        <a:t>22 m</a:t>
                      </a:r>
                    </a:p>
                  </a:txBody>
                  <a:tcPr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5260">
                <a:tc>
                  <a:txBody>
                    <a:bodyPr/>
                    <a:lstStyle/>
                    <a:p>
                      <a:r>
                        <a:rPr lang="fr-FR" sz="1400" b="0" dirty="0"/>
                        <a:t>Longueur max boite gare (y compris PM)</a:t>
                      </a:r>
                    </a:p>
                  </a:txBody>
                  <a:tcPr marL="121920" marR="121920" anchor="ctr"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 dirty="0"/>
                        <a:t>109 m</a:t>
                      </a:r>
                    </a:p>
                  </a:txBody>
                  <a:tcPr anchor="ctr"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5260">
                <a:tc>
                  <a:txBody>
                    <a:bodyPr/>
                    <a:lstStyle/>
                    <a:p>
                      <a:r>
                        <a:rPr lang="fr-FR" sz="1400" b="0" dirty="0"/>
                        <a:t>Nombre</a:t>
                      </a:r>
                      <a:r>
                        <a:rPr lang="fr-FR" sz="1400" b="0" baseline="0" dirty="0"/>
                        <a:t> niveaux</a:t>
                      </a:r>
                      <a:endParaRPr lang="fr-FR" sz="1400" b="0" dirty="0"/>
                    </a:p>
                  </a:txBody>
                  <a:tcPr marL="121920" marR="121920"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 dirty="0"/>
                        <a:t>4</a:t>
                      </a:r>
                    </a:p>
                  </a:txBody>
                  <a:tcPr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5260">
                <a:tc>
                  <a:txBody>
                    <a:bodyPr/>
                    <a:lstStyle/>
                    <a:p>
                      <a:r>
                        <a:rPr lang="fr-FR" sz="1400" b="0" dirty="0"/>
                        <a:t>Nombres d’escaliers mécaniques</a:t>
                      </a:r>
                    </a:p>
                  </a:txBody>
                  <a:tcPr marL="121920" marR="121920" anchor="ctr"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 dirty="0"/>
                        <a:t>16</a:t>
                      </a:r>
                    </a:p>
                  </a:txBody>
                  <a:tcPr anchor="ctr"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5260">
                <a:tc>
                  <a:txBody>
                    <a:bodyPr/>
                    <a:lstStyle/>
                    <a:p>
                      <a:r>
                        <a:rPr lang="fr-FR" sz="1400" b="0"/>
                        <a:t>Nombre d’ascenseurs</a:t>
                      </a:r>
                      <a:endParaRPr lang="fr-FR" sz="1400" b="0" dirty="0"/>
                    </a:p>
                  </a:txBody>
                  <a:tcPr marL="121920" marR="121920"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91108">
                <a:tc>
                  <a:txBody>
                    <a:bodyPr/>
                    <a:lstStyle/>
                    <a:p>
                      <a:r>
                        <a:rPr lang="fr-FR" sz="1400" b="0" dirty="0"/>
                        <a:t>Répartition</a:t>
                      </a:r>
                      <a:r>
                        <a:rPr lang="fr-FR" sz="1400" b="0" baseline="0" dirty="0"/>
                        <a:t> des surfaces de près de </a:t>
                      </a:r>
                      <a:r>
                        <a:rPr lang="fr-FR" sz="1400" dirty="0"/>
                        <a:t>6 200 m² </a:t>
                      </a:r>
                      <a:r>
                        <a:rPr lang="fr-FR" sz="1400" b="0" baseline="0" dirty="0"/>
                        <a:t>dont :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r-FR" sz="1400" b="0" baseline="0" dirty="0"/>
                        <a:t>Espaces voyageurs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r-FR" sz="1400" b="0" baseline="0" dirty="0"/>
                        <a:t>Espaces réservés</a:t>
                      </a:r>
                      <a:endParaRPr lang="fr-FR" sz="1400" b="0" dirty="0"/>
                    </a:p>
                  </a:txBody>
                  <a:tcPr marL="121920" marR="121920" anchor="ctr"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b="1" dirty="0">
                        <a:solidFill>
                          <a:schemeClr val="tx1"/>
                        </a:solidFill>
                      </a:endParaRPr>
                    </a:p>
                    <a:p>
                      <a:endParaRPr lang="fr-FR" sz="1400" b="1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fr-FR" sz="1400" b="1" dirty="0">
                          <a:solidFill>
                            <a:schemeClr val="tx1"/>
                          </a:solidFill>
                        </a:rPr>
                        <a:t>56 %</a:t>
                      </a:r>
                    </a:p>
                    <a:p>
                      <a:r>
                        <a:rPr lang="fr-FR" sz="1400" b="1" dirty="0">
                          <a:solidFill>
                            <a:schemeClr val="tx1"/>
                          </a:solidFill>
                        </a:rPr>
                        <a:t>44 %</a:t>
                      </a:r>
                    </a:p>
                  </a:txBody>
                  <a:tcPr anchor="ctr"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2" name="ZoneTexte 11">
            <a:extLst>
              <a:ext uri="{FF2B5EF4-FFF2-40B4-BE49-F238E27FC236}">
                <a16:creationId xmlns:a16="http://schemas.microsoft.com/office/drawing/2014/main" id="{CBFCED85-F6E2-4129-8AE7-BA704A596B65}"/>
              </a:ext>
            </a:extLst>
          </p:cNvPr>
          <p:cNvSpPr txBox="1"/>
          <p:nvPr/>
        </p:nvSpPr>
        <p:spPr>
          <a:xfrm>
            <a:off x="6937358" y="6205523"/>
            <a:ext cx="42998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dirty="0">
                <a:solidFill>
                  <a:schemeClr val="tx1">
                    <a:lumMod val="65000"/>
                    <a:lumOff val="35000"/>
                  </a:schemeClr>
                </a:solidFill>
                <a:cs typeface="Verdana"/>
              </a:rPr>
              <a:t>* Information donnée à titre indicatif, sous réserve de modification (études en cours)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70C5821-95BF-41F6-8BAD-E787B4E0F9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309" y="1311920"/>
            <a:ext cx="3835256" cy="2404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0410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EC7BAE9-6DCB-4F50-B97D-848F6CEC23CD}" type="slidenum">
              <a:rPr lang="fr-FR" smtClean="0"/>
              <a:pPr/>
              <a:t>9</a:t>
            </a:fld>
            <a:endParaRPr lang="fr-FR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fr-FR" dirty="0"/>
              <a:t>Gare Vitry Centre</a:t>
            </a:r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240475"/>
              </p:ext>
            </p:extLst>
          </p:nvPr>
        </p:nvGraphicFramePr>
        <p:xfrm>
          <a:off x="6692900" y="1358900"/>
          <a:ext cx="4702154" cy="46863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029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92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1979">
                <a:tc>
                  <a:txBody>
                    <a:bodyPr/>
                    <a:lstStyle/>
                    <a:p>
                      <a:r>
                        <a:rPr lang="fr-FR" sz="1400" b="0" dirty="0">
                          <a:solidFill>
                            <a:schemeClr val="tx1"/>
                          </a:solidFill>
                        </a:rPr>
                        <a:t>Profondeur (niveau quai)</a:t>
                      </a:r>
                    </a:p>
                  </a:txBody>
                  <a:tcPr marL="121920" marR="121920"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 dirty="0">
                          <a:solidFill>
                            <a:schemeClr val="tx1"/>
                          </a:solidFill>
                        </a:rPr>
                        <a:t>26 m</a:t>
                      </a:r>
                    </a:p>
                  </a:txBody>
                  <a:tcPr marL="121920" marR="121920"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3912">
                <a:tc>
                  <a:txBody>
                    <a:bodyPr/>
                    <a:lstStyle/>
                    <a:p>
                      <a:r>
                        <a:rPr lang="fr-FR" sz="1400" b="0" dirty="0"/>
                        <a:t>Hauteur de l’émergence </a:t>
                      </a:r>
                    </a:p>
                  </a:txBody>
                  <a:tcPr marL="121920" marR="121920" anchor="ctr"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 dirty="0"/>
                        <a:t>8 m</a:t>
                      </a:r>
                    </a:p>
                  </a:txBody>
                  <a:tcPr marL="121920" marR="121920" anchor="ctr"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3912">
                <a:tc>
                  <a:txBody>
                    <a:bodyPr/>
                    <a:lstStyle/>
                    <a:p>
                      <a:r>
                        <a:rPr lang="fr-FR" sz="1400" b="0" dirty="0"/>
                        <a:t>Largeur max boite gare (y compris PM)</a:t>
                      </a:r>
                    </a:p>
                  </a:txBody>
                  <a:tcPr marL="121920" marR="121920"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 dirty="0"/>
                        <a:t>32 m</a:t>
                      </a:r>
                    </a:p>
                  </a:txBody>
                  <a:tcPr marL="121920" marR="121920"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3912">
                <a:tc>
                  <a:txBody>
                    <a:bodyPr/>
                    <a:lstStyle/>
                    <a:p>
                      <a:r>
                        <a:rPr lang="fr-FR" sz="1400" b="0" dirty="0"/>
                        <a:t>Longueur max boite gare (y compris PM)</a:t>
                      </a:r>
                    </a:p>
                  </a:txBody>
                  <a:tcPr marL="121920" marR="121920" anchor="ctr"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 dirty="0"/>
                        <a:t>111 m</a:t>
                      </a:r>
                    </a:p>
                  </a:txBody>
                  <a:tcPr marL="121920" marR="121920" anchor="ctr"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3912">
                <a:tc>
                  <a:txBody>
                    <a:bodyPr/>
                    <a:lstStyle/>
                    <a:p>
                      <a:r>
                        <a:rPr lang="fr-FR" sz="1400" b="0" dirty="0"/>
                        <a:t>Nombre</a:t>
                      </a:r>
                      <a:r>
                        <a:rPr lang="fr-FR" sz="1400" b="0" baseline="0" dirty="0"/>
                        <a:t> niveaux</a:t>
                      </a:r>
                      <a:endParaRPr lang="fr-FR" sz="1400" b="0" dirty="0"/>
                    </a:p>
                  </a:txBody>
                  <a:tcPr marL="121920" marR="121920"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 dirty="0"/>
                        <a:t>5</a:t>
                      </a:r>
                    </a:p>
                  </a:txBody>
                  <a:tcPr marL="121920" marR="121920"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3912">
                <a:tc>
                  <a:txBody>
                    <a:bodyPr/>
                    <a:lstStyle/>
                    <a:p>
                      <a:r>
                        <a:rPr lang="fr-FR" sz="1400" b="0" dirty="0"/>
                        <a:t>Nombres d’escaliers mécaniques</a:t>
                      </a:r>
                    </a:p>
                  </a:txBody>
                  <a:tcPr marL="121920" marR="121920" anchor="ctr"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 dirty="0"/>
                        <a:t>10</a:t>
                      </a:r>
                    </a:p>
                  </a:txBody>
                  <a:tcPr marL="121920" marR="121920" anchor="ctr"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3912">
                <a:tc>
                  <a:txBody>
                    <a:bodyPr/>
                    <a:lstStyle/>
                    <a:p>
                      <a:r>
                        <a:rPr lang="fr-FR" sz="1400" b="0" dirty="0"/>
                        <a:t>Nombre d’ascenseurs</a:t>
                      </a:r>
                    </a:p>
                  </a:txBody>
                  <a:tcPr marL="121920" marR="121920"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marL="121920" marR="121920" anchor="ctr">
                    <a:solidFill>
                      <a:schemeClr val="accent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70851">
                <a:tc>
                  <a:txBody>
                    <a:bodyPr/>
                    <a:lstStyle/>
                    <a:p>
                      <a:r>
                        <a:rPr lang="fr-FR" sz="1400" b="0" dirty="0"/>
                        <a:t>Répartition</a:t>
                      </a:r>
                      <a:r>
                        <a:rPr lang="fr-FR" sz="1400" b="0" baseline="0" dirty="0"/>
                        <a:t> des surfaces de près de 7 500 m</a:t>
                      </a:r>
                      <a:r>
                        <a:rPr lang="fr-FR" sz="1400" b="0" baseline="30000" dirty="0"/>
                        <a:t>2</a:t>
                      </a:r>
                      <a:r>
                        <a:rPr lang="fr-FR" sz="1400" b="0" baseline="0" dirty="0"/>
                        <a:t> dont :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fr-FR" sz="1400" b="0" baseline="0" dirty="0"/>
                        <a:t>Espaces voyageurs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fr-FR" sz="1400" b="0" baseline="0" dirty="0"/>
                        <a:t>Espaces réservés</a:t>
                      </a:r>
                      <a:endParaRPr lang="fr-FR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anchor="ctr"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b="1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fr-FR" sz="1400" b="1" dirty="0">
                          <a:solidFill>
                            <a:schemeClr val="tx1"/>
                          </a:solidFill>
                        </a:rPr>
                        <a:t>53%</a:t>
                      </a:r>
                    </a:p>
                    <a:p>
                      <a:r>
                        <a:rPr lang="fr-FR" sz="1400" b="1" dirty="0">
                          <a:solidFill>
                            <a:schemeClr val="tx1"/>
                          </a:solidFill>
                        </a:rPr>
                        <a:t>47%</a:t>
                      </a:r>
                    </a:p>
                  </a:txBody>
                  <a:tcPr marL="121920" marR="121920" anchor="ctr"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9611" r="924" b="7456"/>
          <a:stretch/>
        </p:blipFill>
        <p:spPr bwMode="auto">
          <a:xfrm>
            <a:off x="630442" y="1358900"/>
            <a:ext cx="5644291" cy="1871382"/>
          </a:xfrm>
          <a:prstGeom prst="rect">
            <a:avLst/>
          </a:prstGeom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6" descr="Une image contenant intérieur, assis, lit, pose&#10;&#10;Description générée automatiquement">
            <a:extLst>
              <a:ext uri="{FF2B5EF4-FFF2-40B4-BE49-F238E27FC236}">
                <a16:creationId xmlns:a16="http://schemas.microsoft.com/office/drawing/2014/main" id="{2D6D2413-E4FA-41C5-8BA6-75B565BD8E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42" y="3429000"/>
            <a:ext cx="5644291" cy="2822146"/>
          </a:xfrm>
          <a:prstGeom prst="rect">
            <a:avLst/>
          </a:prstGeom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ACC4464-6251-43BC-ACBB-8402A792D452}"/>
              </a:ext>
            </a:extLst>
          </p:cNvPr>
          <p:cNvSpPr txBox="1"/>
          <p:nvPr/>
        </p:nvSpPr>
        <p:spPr>
          <a:xfrm>
            <a:off x="6818968" y="6157229"/>
            <a:ext cx="42998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dirty="0">
                <a:solidFill>
                  <a:schemeClr val="tx1">
                    <a:lumMod val="65000"/>
                    <a:lumOff val="35000"/>
                  </a:schemeClr>
                </a:solidFill>
                <a:cs typeface="Verdana"/>
              </a:rPr>
              <a:t>* Information donnée à titre indicatif, sous réserve de modification (études en cours)</a:t>
            </a:r>
          </a:p>
        </p:txBody>
      </p:sp>
    </p:spTree>
    <p:extLst>
      <p:ext uri="{BB962C8B-B14F-4D97-AF65-F5344CB8AC3E}">
        <p14:creationId xmlns:p14="http://schemas.microsoft.com/office/powerpoint/2010/main" val="3114261188"/>
      </p:ext>
    </p:extLst>
  </p:cSld>
  <p:clrMapOvr>
    <a:masterClrMapping/>
  </p:clrMapOvr>
</p:sld>
</file>

<file path=ppt/theme/theme1.xml><?xml version="1.0" encoding="utf-8"?>
<a:theme xmlns:a="http://schemas.openxmlformats.org/drawingml/2006/main" name="SGP">
  <a:themeElements>
    <a:clrScheme name="SGP - Grand Interne">
      <a:dk1>
        <a:srgbClr val="000000"/>
      </a:dk1>
      <a:lt1>
        <a:sysClr val="window" lastClr="FFFFFF"/>
      </a:lt1>
      <a:dk2>
        <a:srgbClr val="134EA2"/>
      </a:dk2>
      <a:lt2>
        <a:srgbClr val="FFFFFF"/>
      </a:lt2>
      <a:accent1>
        <a:srgbClr val="134EA2"/>
      </a:accent1>
      <a:accent2>
        <a:srgbClr val="002060"/>
      </a:accent2>
      <a:accent3>
        <a:srgbClr val="3A3838"/>
      </a:accent3>
      <a:accent4>
        <a:srgbClr val="8496B0"/>
      </a:accent4>
      <a:accent5>
        <a:srgbClr val="4472C4"/>
      </a:accent5>
      <a:accent6>
        <a:srgbClr val="D8D8D8"/>
      </a:accent6>
      <a:hlink>
        <a:srgbClr val="002060"/>
      </a:hlink>
      <a:folHlink>
        <a:srgbClr val="0070C0"/>
      </a:folHlink>
    </a:clrScheme>
    <a:fontScheme name="SGP - Grand Interne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400" dirty="0">
            <a:solidFill>
              <a:schemeClr val="tx1"/>
            </a:solidFill>
            <a:latin typeface="Microsoft Sans Serif" panose="020B0604020202020204" pitchFamily="34" charset="0"/>
            <a:cs typeface="Microsoft Sans Serif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GP" id="{2E0B91BE-8598-43AD-B0A0-0EC98CA4E4AC}" vid="{D3736F30-89CC-42B2-873E-E606716E34A8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890131C9137884DA460BF687099ADAA" ma:contentTypeVersion="10" ma:contentTypeDescription="Crée un document." ma:contentTypeScope="" ma:versionID="8595c590c1e185b37adf73a5c2fad124">
  <xsd:schema xmlns:xsd="http://www.w3.org/2001/XMLSchema" xmlns:xs="http://www.w3.org/2001/XMLSchema" xmlns:p="http://schemas.microsoft.com/office/2006/metadata/properties" xmlns:ns2="947299ca-6449-452e-ab68-0f888173740d" xmlns:ns3="e9b9c1f7-dd2c-4f36-949d-4332ad0362f5" xmlns:ns4="b5b719d0-e0e8-4501-9e3a-fbe7fd6d4758" targetNamespace="http://schemas.microsoft.com/office/2006/metadata/properties" ma:root="true" ma:fieldsID="2acfdbfd16a0794eaf6e13e3e248d0b1" ns2:_="" ns3:_="" ns4:_="">
    <xsd:import namespace="947299ca-6449-452e-ab68-0f888173740d"/>
    <xsd:import namespace="e9b9c1f7-dd2c-4f36-949d-4332ad0362f5"/>
    <xsd:import namespace="b5b719d0-e0e8-4501-9e3a-fbe7fd6d4758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TaxKeywordTaxHTField" minOccurs="0"/>
                <xsd:element ref="ns3:TaxCatchAll" minOccurs="0"/>
                <xsd:element ref="ns4:Etat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7299ca-6449-452e-ab68-0f888173740d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Valeur d’ID de document" ma:description="Valeur de l’ID de document affecté à cet élément." ma:internalName="_dlc_DocId" ma:readOnly="true">
      <xsd:simpleType>
        <xsd:restriction base="dms:Text"/>
      </xsd:simpleType>
    </xsd:element>
    <xsd:element name="_dlc_DocIdUrl" ma:index="9" nillable="true" ma:displayName="ID de document" ma:description="Lien permanent vers ce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Conserver l’ID" ma:description="Conserver l’ID lors de l’ajout." ma:hidden="true" ma:internalName="_dlc_DocIdPersistId" ma:readOnly="true">
      <xsd:simpleType>
        <xsd:restriction base="dms:Boolean"/>
      </xsd:simpleType>
    </xsd:element>
    <xsd:element name="TaxKeywordTaxHTField" ma:index="12" nillable="true" ma:taxonomy="true" ma:internalName="TaxKeywordTaxHTField" ma:taxonomyFieldName="TaxKeyword" ma:displayName="Mots clés d’entreprise" ma:fieldId="{23f27201-bee3-471e-b2e7-b64fd8b7ca38}" ma:taxonomyMulti="true" ma:sspId="6d8d1ace-196a-4a35-b884-9b553c7804be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SharedWithUsers" ma:index="15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b9c1f7-dd2c-4f36-949d-4332ad0362f5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Colonne Attraper tout de Taxonomie" ma:hidden="true" ma:list="{911219d1-e182-4866-b04e-b1731d1a7f38}" ma:internalName="TaxCatchAll" ma:showField="CatchAllData" ma:web="b5b719d0-e0e8-4501-9e3a-fbe7fd6d475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719d0-e0e8-4501-9e3a-fbe7fd6d4758" elementFormDefault="qualified">
    <xsd:import namespace="http://schemas.microsoft.com/office/2006/documentManagement/types"/>
    <xsd:import namespace="http://schemas.microsoft.com/office/infopath/2007/PartnerControls"/>
    <xsd:element name="Etat" ma:index="14" nillable="true" ma:displayName="Etat" ma:format="Dropdown" ma:internalName="Etat" ma:readOnly="false">
      <xsd:simpleType>
        <xsd:restriction base="dms:Choice">
          <xsd:enumeration value="En cours"/>
          <xsd:enumeration value="Final"/>
          <xsd:enumeration value="Signé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7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9b9c1f7-dd2c-4f36-949d-4332ad0362f5"/>
    <TaxKeywordTaxHTField xmlns="947299ca-6449-452e-ab68-0f888173740d">
      <Terms xmlns="http://schemas.microsoft.com/office/infopath/2007/PartnerControls"/>
    </TaxKeywordTaxHTField>
    <Etat xmlns="b5b719d0-e0e8-4501-9e3a-fbe7fd6d4758" xsi:nil="true"/>
    <_dlc_DocId xmlns="947299ca-6449-452e-ab68-0f888173740d">1131-452534771-69</_dlc_DocId>
    <_dlc_DocIdUrl xmlns="947299ca-6449-452e-ab68-0f888173740d">
      <Url>https://ged.iledefrance-mobilites.fr/projet/1131/_layouts/15/DocIdRedir.aspx?ID=1131-452534771-69</Url>
      <Description>1131-452534771-69</Description>
    </_dlc_DocIdUrl>
  </documentManagement>
</p:properties>
</file>

<file path=customXml/itemProps1.xml><?xml version="1.0" encoding="utf-8"?>
<ds:datastoreItem xmlns:ds="http://schemas.openxmlformats.org/officeDocument/2006/customXml" ds:itemID="{9E5E0A00-CD70-48C6-B551-87789809CF4C}"/>
</file>

<file path=customXml/itemProps2.xml><?xml version="1.0" encoding="utf-8"?>
<ds:datastoreItem xmlns:ds="http://schemas.openxmlformats.org/officeDocument/2006/customXml" ds:itemID="{14F32A2B-E6D4-4E7D-B44D-A3F43589D4C3}"/>
</file>

<file path=customXml/itemProps3.xml><?xml version="1.0" encoding="utf-8"?>
<ds:datastoreItem xmlns:ds="http://schemas.openxmlformats.org/officeDocument/2006/customXml" ds:itemID="{D1E1940D-1B9B-4C4B-85FB-FE74BC181A96}"/>
</file>

<file path=customXml/itemProps4.xml><?xml version="1.0" encoding="utf-8"?>
<ds:datastoreItem xmlns:ds="http://schemas.openxmlformats.org/officeDocument/2006/customXml" ds:itemID="{43E50836-3F72-4A2C-AC6D-989B9230D9C0}"/>
</file>

<file path=docProps/app.xml><?xml version="1.0" encoding="utf-8"?>
<Properties xmlns="http://schemas.openxmlformats.org/officeDocument/2006/extended-properties" xmlns:vt="http://schemas.openxmlformats.org/officeDocument/2006/docPropsVTypes">
  <TotalTime>259</TotalTime>
  <Words>1336</Words>
  <Application>Microsoft Office PowerPoint</Application>
  <PresentationFormat>Grand écran</PresentationFormat>
  <Paragraphs>369</Paragraphs>
  <Slides>16</Slides>
  <Notes>12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Courier New</vt:lpstr>
      <vt:lpstr>Microsoft Sans Serif</vt:lpstr>
      <vt:lpstr>Verdana</vt:lpstr>
      <vt:lpstr>Wingdings</vt:lpstr>
      <vt:lpstr>SGP</vt:lpstr>
      <vt:lpstr>Gare Pont de Sèvres</vt:lpstr>
      <vt:lpstr>Gare Issy RER</vt:lpstr>
      <vt:lpstr>Gare Fort d’Issy – Vanves – Clamart</vt:lpstr>
      <vt:lpstr>Gare Châtillon – Montrouge</vt:lpstr>
      <vt:lpstr>Gare Bagneux</vt:lpstr>
      <vt:lpstr>Gare Arcueil-Cachan</vt:lpstr>
      <vt:lpstr>Gare Villejuif IGR</vt:lpstr>
      <vt:lpstr>Gare Villejuif Louis Aragon</vt:lpstr>
      <vt:lpstr>Gare Vitry Centre</vt:lpstr>
      <vt:lpstr>Gare Les Ardoines</vt:lpstr>
      <vt:lpstr>Gare Le Vert-de-Maisons</vt:lpstr>
      <vt:lpstr>Gare Créteil l’Echât</vt:lpstr>
      <vt:lpstr>Gare Saint-Maur – Créteil </vt:lpstr>
      <vt:lpstr>Gare Champigny Centre</vt:lpstr>
      <vt:lpstr>Gare Bry – Villiers – Champigny </vt:lpstr>
      <vt:lpstr>Gare Noisy – Champs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Comité de pilotage L15S – DCEv1  DCE macro-lots Gare Villejuif Louis Aragon  2020PN029</dc:title>
  <dc:creator>DEKOCK Josselin</dc:creator>
  <cp:lastModifiedBy>BRIARD Justine</cp:lastModifiedBy>
  <cp:revision>34</cp:revision>
  <dcterms:created xsi:type="dcterms:W3CDTF">2020-07-21T10:54:32Z</dcterms:created>
  <dcterms:modified xsi:type="dcterms:W3CDTF">2020-11-24T08:00:08Z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0x010100A890131C9137884DA460BF687099ADAA</vt:lpwstr>
  </property>
  <property fmtid="{D5CDD505-2E9C-101B-9397-08002B2CF9AE}" pid="3" name="_dlc_DocIdItemGuid">
    <vt:lpwstr>a690c5aa-a325-4f30-b9dc-37c5ad4212b1</vt:lpwstr>
  </property>
</Properties>
</file>